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Lst>
  <p:notesMasterIdLst>
    <p:notesMasterId r:id="rId73"/>
  </p:notesMasterIdLst>
  <p:sldIdLst>
    <p:sldId id="256" r:id="rId14"/>
    <p:sldId id="257" r:id="rId15"/>
    <p:sldId id="258" r:id="rId16"/>
    <p:sldId id="315"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316" r:id="rId36"/>
    <p:sldId id="277" r:id="rId37"/>
    <p:sldId id="31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11" r:id="rId61"/>
    <p:sldId id="301" r:id="rId62"/>
    <p:sldId id="302" r:id="rId63"/>
    <p:sldId id="312" r:id="rId64"/>
    <p:sldId id="304" r:id="rId65"/>
    <p:sldId id="305" r:id="rId66"/>
    <p:sldId id="306" r:id="rId67"/>
    <p:sldId id="314" r:id="rId68"/>
    <p:sldId id="307" r:id="rId69"/>
    <p:sldId id="308" r:id="rId70"/>
    <p:sldId id="309" r:id="rId71"/>
    <p:sldId id="310" r:id="rId7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2" d="100"/>
          <a:sy n="82" d="100"/>
        </p:scale>
        <p:origin x="5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8.xml"/><Relationship Id="rId2" Type="http://schemas.openxmlformats.org/officeDocument/2006/relationships/slideMaster" Target="slideMasters/slideMaster2.xml"/><Relationship Id="rId2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PlaceHolder 1"/>
          <p:cNvSpPr>
            <a:spLocks noGrp="1" noRot="1" noChangeAspect="1"/>
          </p:cNvSpPr>
          <p:nvPr>
            <p:ph type="sldImg"/>
          </p:nvPr>
        </p:nvSpPr>
        <p:spPr>
          <a:xfrm>
            <a:off x="0" y="764280"/>
            <a:ext cx="0" cy="0"/>
          </a:xfrm>
          <a:prstGeom prst="rect">
            <a:avLst/>
          </a:prstGeom>
          <a:noFill/>
          <a:ln w="0">
            <a:noFill/>
          </a:ln>
        </p:spPr>
        <p:txBody>
          <a:bodyPr lIns="0" tIns="0" rIns="0" bIns="0" anchor="ctr">
            <a:noAutofit/>
          </a:bodyPr>
          <a:lstStyle/>
          <a:p>
            <a:r>
              <a:rPr lang="en-US" sz="1800" b="0" strike="noStrike" spc="-1">
                <a:solidFill>
                  <a:schemeClr val="dk1"/>
                </a:solidFill>
                <a:latin typeface="Calibri"/>
              </a:rPr>
              <a:t>Click to move the slide</a:t>
            </a:r>
          </a:p>
        </p:txBody>
      </p:sp>
      <p:sp>
        <p:nvSpPr>
          <p:cNvPr id="69"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70"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71" name="PlaceHolder 4"/>
          <p:cNvSpPr>
            <a:spLocks noGrp="1"/>
          </p:cNvSpPr>
          <p:nvPr>
            <p:ph type="dt" idx="34"/>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72" name="PlaceHolder 5"/>
          <p:cNvSpPr>
            <a:spLocks noGrp="1"/>
          </p:cNvSpPr>
          <p:nvPr>
            <p:ph type="ftr" idx="35"/>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73" name="PlaceHolder 6"/>
          <p:cNvSpPr>
            <a:spLocks noGrp="1"/>
          </p:cNvSpPr>
          <p:nvPr>
            <p:ph type="sldNum" idx="36"/>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9291DA65-B144-4DC8-AE54-1CA93B2AC7C0}" type="slidenum">
              <a:rPr lang="en-US" sz="1400" b="0" strike="noStrike" spc="-1">
                <a:solidFill>
                  <a:srgbClr val="000000"/>
                </a:solidFill>
                <a:latin typeface="Times New Roman"/>
              </a:rPr>
              <a:t>‹Nr.›</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noRot="1" noChangeAspect="1"/>
          </p:cNvSpPr>
          <p:nvPr>
            <p:ph type="sldImg"/>
          </p:nvPr>
        </p:nvSpPr>
        <p:spPr>
          <a:xfrm>
            <a:off x="685800" y="1143000"/>
            <a:ext cx="5486400" cy="308610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77" name="PlaceHolder 3"/>
          <p:cNvSpPr>
            <a:spLocks noGrp="1"/>
          </p:cNvSpPr>
          <p:nvPr>
            <p:ph type="sldNum" idx="4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9E4D7118-04B6-4ACB-96B3-BA95B0062DC2}" type="slidenum">
              <a:rPr lang="en-US" sz="1200" b="0" strike="noStrike" spc="-1">
                <a:solidFill>
                  <a:srgbClr val="000000"/>
                </a:solidFill>
                <a:latin typeface="Times New Roman"/>
              </a:rPr>
              <a:t>2</a:t>
            </a:fld>
            <a:endParaRPr lang="en-US"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noRot="1" noChangeAspect="1"/>
          </p:cNvSpPr>
          <p:nvPr>
            <p:ph type="sldImg"/>
          </p:nvPr>
        </p:nvSpPr>
        <p:spPr>
          <a:xfrm>
            <a:off x="685800" y="1143000"/>
            <a:ext cx="5486400" cy="3086100"/>
          </a:xfrm>
          <a:prstGeom prst="rect">
            <a:avLst/>
          </a:prstGeom>
          <a:ln w="0">
            <a:noFill/>
          </a:ln>
        </p:spPr>
      </p:sp>
      <p:sp>
        <p:nvSpPr>
          <p:cNvPr id="29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98" name="PlaceHolder 3"/>
          <p:cNvSpPr>
            <a:spLocks noGrp="1"/>
          </p:cNvSpPr>
          <p:nvPr>
            <p:ph type="sldNum" idx="4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2FC9A26-1EDE-4037-BD0A-5517FE35EDBA}" type="slidenum">
              <a:rPr lang="en-US" sz="1200" b="0" strike="noStrike" spc="-1">
                <a:solidFill>
                  <a:srgbClr val="000000"/>
                </a:solidFill>
                <a:latin typeface="Times New Roman"/>
              </a:rPr>
              <a:t>58</a:t>
            </a:fld>
            <a:endParaRPr lang="en-US"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685800" y="1143000"/>
            <a:ext cx="5486400" cy="3086100"/>
          </a:xfrm>
          <a:prstGeom prst="rect">
            <a:avLst/>
          </a:prstGeom>
          <a:ln w="0">
            <a:noFill/>
          </a:ln>
        </p:spPr>
      </p:sp>
      <p:sp>
        <p:nvSpPr>
          <p:cNvPr id="27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80" name="PlaceHolder 3"/>
          <p:cNvSpPr>
            <a:spLocks noGrp="1"/>
          </p:cNvSpPr>
          <p:nvPr>
            <p:ph type="sldNum" idx="4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AF0F91F6-FE70-494D-85F4-594F0E25FAE7}" type="slidenum">
              <a:rPr lang="en-US" sz="1200" b="0" strike="noStrike" spc="-1">
                <a:solidFill>
                  <a:srgbClr val="000000"/>
                </a:solidFill>
                <a:latin typeface="Times New Roman"/>
              </a:rPr>
              <a:t>7</a:t>
            </a:fld>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685800" y="1143000"/>
            <a:ext cx="5486400" cy="3086100"/>
          </a:xfrm>
          <a:prstGeom prst="rect">
            <a:avLst/>
          </a:prstGeom>
          <a:ln w="0">
            <a:noFill/>
          </a:ln>
        </p:spPr>
      </p:sp>
      <p:sp>
        <p:nvSpPr>
          <p:cNvPr id="28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83" name="PlaceHolder 3"/>
          <p:cNvSpPr>
            <a:spLocks noGrp="1"/>
          </p:cNvSpPr>
          <p:nvPr>
            <p:ph type="sldNum" idx="44"/>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83AE96AA-3B80-4D0F-8CCE-29E044E66355}" type="slidenum">
              <a:rPr lang="en-US" sz="1200" b="0" strike="noStrike" spc="-1">
                <a:solidFill>
                  <a:schemeClr val="dk1"/>
                </a:solidFill>
                <a:latin typeface="+mn-lt"/>
                <a:ea typeface="+mn-ea"/>
              </a:rPr>
              <a:t>9</a:t>
            </a:fld>
            <a:endParaRPr lang="en-US"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noRot="1" noChangeAspect="1"/>
          </p:cNvSpPr>
          <p:nvPr>
            <p:ph type="sldImg"/>
          </p:nvPr>
        </p:nvSpPr>
        <p:spPr>
          <a:xfrm>
            <a:off x="685800" y="1143000"/>
            <a:ext cx="5486400" cy="3086100"/>
          </a:xfrm>
          <a:prstGeom prst="rect">
            <a:avLst/>
          </a:prstGeom>
          <a:ln w="0">
            <a:noFill/>
          </a:ln>
        </p:spPr>
      </p:sp>
      <p:sp>
        <p:nvSpPr>
          <p:cNvPr id="28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86" name="PlaceHolder 3"/>
          <p:cNvSpPr>
            <a:spLocks noGrp="1"/>
          </p:cNvSpPr>
          <p:nvPr>
            <p:ph type="sldNum" idx="45"/>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8A7DDB64-2BB7-4D39-B5D9-D4283E0E149A}" type="slidenum">
              <a:rPr lang="en-US" sz="1200" b="0" strike="noStrike" spc="-1">
                <a:solidFill>
                  <a:schemeClr val="dk1"/>
                </a:solidFill>
                <a:latin typeface="+mn-lt"/>
                <a:ea typeface="+mn-ea"/>
              </a:rPr>
              <a:t>10</a:t>
            </a:fld>
            <a:endParaRPr lang="en-US"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noRot="1" noChangeAspect="1"/>
          </p:cNvSpPr>
          <p:nvPr>
            <p:ph type="sldImg"/>
          </p:nvPr>
        </p:nvSpPr>
        <p:spPr>
          <a:xfrm>
            <a:off x="685800" y="1143000"/>
            <a:ext cx="5486400" cy="3086100"/>
          </a:xfrm>
          <a:prstGeom prst="rect">
            <a:avLst/>
          </a:prstGeom>
          <a:ln w="0">
            <a:noFill/>
          </a:ln>
        </p:spPr>
      </p:sp>
      <p:sp>
        <p:nvSpPr>
          <p:cNvPr id="28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89" name="PlaceHolder 3"/>
          <p:cNvSpPr>
            <a:spLocks noGrp="1"/>
          </p:cNvSpPr>
          <p:nvPr>
            <p:ph type="sldNum" idx="46"/>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84F0A7AA-CFB3-44C0-A8DE-FBF3DBFC2DC7}" type="slidenum">
              <a:rPr lang="en-US" sz="1200" b="0" strike="noStrike" spc="-1">
                <a:solidFill>
                  <a:schemeClr val="dk1"/>
                </a:solidFill>
                <a:latin typeface="+mn-lt"/>
                <a:ea typeface="+mn-ea"/>
              </a:rPr>
              <a:t>13</a:t>
            </a:fld>
            <a:endParaRPr lang="en-US"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685800" y="1143000"/>
            <a:ext cx="5486400" cy="3086100"/>
          </a:xfrm>
          <a:prstGeom prst="rect">
            <a:avLst/>
          </a:prstGeom>
          <a:ln w="0">
            <a:noFill/>
          </a:ln>
        </p:spPr>
      </p:sp>
      <p:sp>
        <p:nvSpPr>
          <p:cNvPr id="29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92" name="PlaceHolder 3"/>
          <p:cNvSpPr>
            <a:spLocks noGrp="1"/>
          </p:cNvSpPr>
          <p:nvPr>
            <p:ph type="sldNum" idx="47"/>
          </p:nvPr>
        </p:nvSpPr>
        <p:spPr>
          <a:xfrm>
            <a:off x="3884760" y="8685360"/>
            <a:ext cx="2971440" cy="458280"/>
          </a:xfrm>
          <a:prstGeom prst="rect">
            <a:avLst/>
          </a:prstGeom>
          <a:noFill/>
          <a:ln w="0">
            <a:noFill/>
          </a:ln>
        </p:spPr>
        <p:txBody>
          <a:bodyPr lIns="91440" tIns="45720" rIns="91440" bIns="45720" anchor="b">
            <a:noAutofit/>
          </a:bodyPr>
          <a:lstStyle>
            <a:lvl1pPr indent="0" algn="r" defTabSz="914400">
              <a:lnSpc>
                <a:spcPct val="100000"/>
              </a:lnSpc>
              <a:buNone/>
              <a:defRPr lang="en-US" sz="1200" b="0" strike="noStrike" spc="-1">
                <a:solidFill>
                  <a:schemeClr val="dk1"/>
                </a:solidFill>
                <a:latin typeface="+mn-lt"/>
                <a:ea typeface="+mn-ea"/>
              </a:defRPr>
            </a:lvl1pPr>
          </a:lstStyle>
          <a:p>
            <a:pPr indent="0" algn="r" defTabSz="914400">
              <a:lnSpc>
                <a:spcPct val="100000"/>
              </a:lnSpc>
              <a:buNone/>
            </a:pPr>
            <a:fld id="{C18E1823-0AE7-4CCD-9A6B-0987E8B4083D}" type="slidenum">
              <a:rPr lang="en-US" sz="1200" b="0" strike="noStrike" spc="-1">
                <a:solidFill>
                  <a:schemeClr val="dk1"/>
                </a:solidFill>
                <a:latin typeface="+mn-lt"/>
                <a:ea typeface="+mn-ea"/>
              </a:rPr>
              <a:t>16</a:t>
            </a:fld>
            <a:endParaRPr lang="en-US"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685800" y="1143000"/>
            <a:ext cx="5486400" cy="308610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95" name="PlaceHolder 3"/>
          <p:cNvSpPr>
            <a:spLocks noGrp="1"/>
          </p:cNvSpPr>
          <p:nvPr>
            <p:ph type="sldNum" idx="4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E25F7C8-FF8E-4772-9454-C8821348FD12}" type="slidenum">
              <a:rPr lang="en-US" sz="1200" b="0" strike="noStrike" spc="-1">
                <a:solidFill>
                  <a:srgbClr val="000000"/>
                </a:solidFill>
                <a:latin typeface="Times New Roman"/>
              </a:rPr>
              <a:t>23</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662734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685800" y="1143000"/>
            <a:ext cx="5486400" cy="308610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95" name="PlaceHolder 3"/>
          <p:cNvSpPr>
            <a:spLocks noGrp="1"/>
          </p:cNvSpPr>
          <p:nvPr>
            <p:ph type="sldNum" idx="4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E25F7C8-FF8E-4772-9454-C8821348FD12}" type="slidenum">
              <a:rPr lang="en-US" sz="1200" b="0" strike="noStrike" spc="-1">
                <a:solidFill>
                  <a:srgbClr val="000000"/>
                </a:solidFill>
                <a:latin typeface="Times New Roman"/>
              </a:rPr>
              <a:t>24</a:t>
            </a:fld>
            <a:endParaRPr lang="en-US"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685800" y="1143000"/>
            <a:ext cx="5486400" cy="308610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95" name="PlaceHolder 3"/>
          <p:cNvSpPr>
            <a:spLocks noGrp="1"/>
          </p:cNvSpPr>
          <p:nvPr>
            <p:ph type="sldNum" idx="4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E25F7C8-FF8E-4772-9454-C8821348FD12}" type="slidenum">
              <a:rPr lang="en-US" sz="1200" b="0" strike="noStrike" spc="-1">
                <a:solidFill>
                  <a:srgbClr val="000000"/>
                </a:solidFill>
                <a:latin typeface="Times New Roman"/>
              </a:rPr>
              <a:t>25</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826183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459C00CA-AED6-4130-AC64-00354EBAF790}" type="slidenum">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3"/>
          </p:nvPr>
        </p:nvSpPr>
        <p:spPr/>
        <p:txBody>
          <a:bodyPr/>
          <a:lstStyle/>
          <a:p>
            <a:r>
              <a:t>Footer</a:t>
            </a:r>
          </a:p>
        </p:txBody>
      </p:sp>
      <p:sp>
        <p:nvSpPr>
          <p:cNvPr id="4" name="PlaceHolder 3"/>
          <p:cNvSpPr>
            <a:spLocks noGrp="1"/>
          </p:cNvSpPr>
          <p:nvPr>
            <p:ph type="sldNum" idx="24"/>
          </p:nvPr>
        </p:nvSpPr>
        <p:spPr/>
        <p:txBody>
          <a:bodyPr/>
          <a:lstStyle/>
          <a:p>
            <a:fld id="{0E9E6585-372B-40B0-BC10-D1325E32A725}" type="slidenum">
              <a:t>‹Nr.›</a:t>
            </a:fld>
            <a:endParaRPr/>
          </a:p>
        </p:txBody>
      </p:sp>
      <p:sp>
        <p:nvSpPr>
          <p:cNvPr id="5" name="PlaceHolder 4"/>
          <p:cNvSpPr>
            <a:spLocks noGrp="1"/>
          </p:cNvSpPr>
          <p:nvPr>
            <p:ph type="dt" idx="22"/>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B73798B7-41E5-41A1-AC8B-1468A3F3FEBF}" type="slidenum">
              <a:t>‹Nr.›</a:t>
            </a:fld>
            <a:endParaRPr/>
          </a:p>
        </p:txBody>
      </p:sp>
      <p:sp>
        <p:nvSpPr>
          <p:cNvPr id="4" name="PlaceHolder 3"/>
          <p:cNvSpPr>
            <a:spLocks noGrp="1"/>
          </p:cNvSpPr>
          <p:nvPr>
            <p:ph type="dt" idx="25"/>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lstStyle/>
          <a:p>
            <a:r>
              <a:t>Footer</a:t>
            </a:r>
          </a:p>
        </p:txBody>
      </p:sp>
      <p:sp>
        <p:nvSpPr>
          <p:cNvPr id="3" name="PlaceHolder 2"/>
          <p:cNvSpPr>
            <a:spLocks noGrp="1"/>
          </p:cNvSpPr>
          <p:nvPr>
            <p:ph type="sldNum" idx="30"/>
          </p:nvPr>
        </p:nvSpPr>
        <p:spPr/>
        <p:txBody>
          <a:bodyPr/>
          <a:lstStyle/>
          <a:p>
            <a:fld id="{F87AA63A-A1D7-41F9-9BA7-5C169300D747}" type="slidenum">
              <a:t>‹Nr.›</a:t>
            </a:fld>
            <a:endParaRPr/>
          </a:p>
        </p:txBody>
      </p:sp>
      <p:sp>
        <p:nvSpPr>
          <p:cNvPr id="4" name="PlaceHolder 3"/>
          <p:cNvSpPr>
            <a:spLocks noGrp="1"/>
          </p:cNvSpPr>
          <p:nvPr>
            <p:ph type="dt" idx="28"/>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lstStyle/>
          <a:p>
            <a:r>
              <a:t>Footer</a:t>
            </a:r>
          </a:p>
        </p:txBody>
      </p:sp>
      <p:sp>
        <p:nvSpPr>
          <p:cNvPr id="3" name="PlaceHolder 2"/>
          <p:cNvSpPr>
            <a:spLocks noGrp="1"/>
          </p:cNvSpPr>
          <p:nvPr>
            <p:ph type="sldNum" idx="33"/>
          </p:nvPr>
        </p:nvSpPr>
        <p:spPr/>
        <p:txBody>
          <a:bodyPr/>
          <a:lstStyle/>
          <a:p>
            <a:fld id="{59915ABF-3EF1-4FBC-A9CF-EA585F7957FA}" type="slidenum">
              <a:t>‹Nr.›</a:t>
            </a:fld>
            <a:endParaRPr/>
          </a:p>
        </p:txBody>
      </p:sp>
      <p:sp>
        <p:nvSpPr>
          <p:cNvPr id="4" name="PlaceHolder 3"/>
          <p:cNvSpPr>
            <a:spLocks noGrp="1"/>
          </p:cNvSpPr>
          <p:nvPr>
            <p:ph type="dt" idx="3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lstStyle/>
          <a:p>
            <a:r>
              <a:t>Footer</a:t>
            </a:r>
          </a:p>
        </p:txBody>
      </p:sp>
      <p:sp>
        <p:nvSpPr>
          <p:cNvPr id="3" name="PlaceHolder 2"/>
          <p:cNvSpPr>
            <a:spLocks noGrp="1"/>
          </p:cNvSpPr>
          <p:nvPr>
            <p:ph type="sldNum" idx="4"/>
          </p:nvPr>
        </p:nvSpPr>
        <p:spPr/>
        <p:txBody>
          <a:bodyPr/>
          <a:lstStyle/>
          <a:p>
            <a:fld id="{11800177-4512-4BF8-A112-AE9DF6F48E2D}" type="slidenum">
              <a:t>‹Nr.›</a:t>
            </a:fld>
            <a:endParaRPr/>
          </a:p>
        </p:txBody>
      </p:sp>
      <p:sp>
        <p:nvSpPr>
          <p:cNvPr id="4" name="PlaceHolder 3"/>
          <p:cNvSpPr>
            <a:spLocks noGrp="1"/>
          </p:cNvSpPr>
          <p:nvPr>
            <p:ph type="dt" idx="2"/>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lstStyle/>
          <a:p>
            <a:r>
              <a:t>Footer</a:t>
            </a:r>
          </a:p>
        </p:txBody>
      </p:sp>
      <p:sp>
        <p:nvSpPr>
          <p:cNvPr id="3" name="PlaceHolder 2"/>
          <p:cNvSpPr>
            <a:spLocks noGrp="1"/>
          </p:cNvSpPr>
          <p:nvPr>
            <p:ph type="sldNum" idx="7"/>
          </p:nvPr>
        </p:nvSpPr>
        <p:spPr/>
        <p:txBody>
          <a:bodyPr/>
          <a:lstStyle/>
          <a:p>
            <a:fld id="{19017E44-F4E3-4814-8EC0-CAA64390AE34}" type="slidenum">
              <a:t>‹Nr.›</a:t>
            </a:fld>
            <a:endParaRPr/>
          </a:p>
        </p:txBody>
      </p:sp>
      <p:sp>
        <p:nvSpPr>
          <p:cNvPr id="4" name="PlaceHolder 3"/>
          <p:cNvSpPr>
            <a:spLocks noGrp="1"/>
          </p:cNvSpPr>
          <p:nvPr>
            <p:ph type="dt" idx="5"/>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Vertical Title and Text">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lstStyle/>
          <a:p>
            <a:r>
              <a:t>Footer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5"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E8C8E938-9C29-4378-8A43-62A3F2BC634D}" type="slidenum">
              <a:t>‹Nr.›</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BEF8A5A6-0977-4156-B03E-DFA6B4E30711}" type="slidenum">
              <a:t>‹Nr.›</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29E205AC-0700-4151-A07B-9B836E5E0BE4}" type="slidenum">
              <a:t>‹Nr.›</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237D7AB9-3A98-4E05-8440-938C9DE9B8F9}" type="slidenum">
              <a:t>‹Nr.›</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sldNum" idx="1"/>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8FB82ED8-0BF3-4B79-9C29-3018932DC581}" type="slidenum">
              <a:rPr lang="en-US" sz="1600" b="0" strike="noStrike" spc="-1">
                <a:solidFill>
                  <a:srgbClr val="1C7DDB"/>
                </a:solidFill>
                <a:latin typeface="Abadi"/>
              </a:rPr>
              <a:t>‹Nr.›</a:t>
            </a:fld>
            <a:endParaRPr lang="en-US" sz="1600" b="0" strike="noStrike" spc="-1">
              <a:solidFill>
                <a:srgbClr val="000000"/>
              </a:solidFill>
              <a:latin typeface="Times New Roman"/>
            </a:endParaRPr>
          </a:p>
        </p:txBody>
      </p:sp>
      <p:sp>
        <p:nvSpPr>
          <p:cNvPr id="4"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Calibri"/>
              </a:rPr>
              <a:t>Click to edit the title text format</a:t>
            </a: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9" name="PlaceHolder 2"/>
          <p:cNvSpPr>
            <a:spLocks noGrp="1"/>
          </p:cNvSpPr>
          <p:nvPr>
            <p:ph type="dt" idx="22"/>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Calibri"/>
              </a:defRPr>
            </a:lvl1pPr>
          </a:lstStyle>
          <a:p>
            <a:pPr indent="0" defTabSz="914400">
              <a:lnSpc>
                <a:spcPct val="100000"/>
              </a:lnSpc>
              <a:buNone/>
            </a:pPr>
            <a:r>
              <a:rPr lang="en-US" sz="1800" b="0" strike="noStrike" spc="-1">
                <a:solidFill>
                  <a:schemeClr val="dk1"/>
                </a:solidFill>
                <a:latin typeface="Calibri"/>
              </a:rPr>
              <a:t>&lt;date/time&gt;</a:t>
            </a:r>
            <a:endParaRPr lang="en-US" sz="1800" b="0" strike="noStrike" spc="-1">
              <a:solidFill>
                <a:srgbClr val="000000"/>
              </a:solidFill>
              <a:latin typeface="Times New Roman"/>
            </a:endParaRPr>
          </a:p>
        </p:txBody>
      </p:sp>
      <p:sp>
        <p:nvSpPr>
          <p:cNvPr id="50" name="PlaceHolder 3"/>
          <p:cNvSpPr>
            <a:spLocks noGrp="1"/>
          </p:cNvSpPr>
          <p:nvPr>
            <p:ph type="ftr" idx="23"/>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51" name="PlaceHolder 4"/>
          <p:cNvSpPr>
            <a:spLocks noGrp="1"/>
          </p:cNvSpPr>
          <p:nvPr>
            <p:ph type="sldNum" idx="24"/>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D623CFA6-56D6-4374-981D-A22781CC49D2}" type="slidenum">
              <a:rPr lang="en-US" sz="1600" b="0" strike="noStrike" spc="-1">
                <a:solidFill>
                  <a:srgbClr val="1C7DDB"/>
                </a:solidFill>
                <a:latin typeface="Abadi"/>
              </a:rPr>
              <a:t>‹Nr.›</a:t>
            </a:fld>
            <a:endParaRPr lang="en-U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 name="PlaceHolder 1"/>
          <p:cNvSpPr>
            <a:spLocks noGrp="1"/>
          </p:cNvSpPr>
          <p:nvPr>
            <p:ph type="dt" idx="25"/>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Calibri"/>
              </a:defRPr>
            </a:lvl1pPr>
          </a:lstStyle>
          <a:p>
            <a:pPr indent="0" defTabSz="914400">
              <a:lnSpc>
                <a:spcPct val="100000"/>
              </a:lnSpc>
              <a:buNone/>
            </a:pPr>
            <a:r>
              <a:rPr lang="en-US" sz="1800" b="0" strike="noStrike" spc="-1">
                <a:solidFill>
                  <a:schemeClr val="dk1"/>
                </a:solidFill>
                <a:latin typeface="Calibri"/>
              </a:rPr>
              <a:t>&lt;date/time&gt;</a:t>
            </a:r>
            <a:endParaRPr lang="en-US" sz="1800" b="0" strike="noStrike" spc="-1">
              <a:solidFill>
                <a:srgbClr val="000000"/>
              </a:solidFill>
              <a:latin typeface="Times New Roman"/>
            </a:endParaRPr>
          </a:p>
        </p:txBody>
      </p:sp>
      <p:sp>
        <p:nvSpPr>
          <p:cNvPr id="54" name="PlaceHolder 2"/>
          <p:cNvSpPr>
            <a:spLocks noGrp="1"/>
          </p:cNvSpPr>
          <p:nvPr>
            <p:ph type="ftr" idx="26"/>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55" name="PlaceHolder 3"/>
          <p:cNvSpPr>
            <a:spLocks noGrp="1"/>
          </p:cNvSpPr>
          <p:nvPr>
            <p:ph type="sldNum" idx="27"/>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B1931ADE-D78A-4B4B-B156-19B7627B557A}" type="slidenum">
              <a:rPr lang="en-US" sz="1600" b="0" strike="noStrike" spc="-1">
                <a:solidFill>
                  <a:srgbClr val="1C7DDB"/>
                </a:solidFill>
                <a:latin typeface="Abadi"/>
              </a:rPr>
              <a:t>‹Nr.›</a:t>
            </a:fld>
            <a:endParaRPr lang="en-U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defTabSz="914400">
              <a:lnSpc>
                <a:spcPct val="90000"/>
              </a:lnSpc>
              <a:buNone/>
            </a:pPr>
            <a:r>
              <a:rPr lang="en-US" sz="3200" b="0" strike="noStrike" spc="-1">
                <a:solidFill>
                  <a:schemeClr val="dk1"/>
                </a:solidFill>
                <a:latin typeface="Calibri Light"/>
              </a:rPr>
              <a:t>Click to edit Master title style</a:t>
            </a:r>
            <a:endParaRPr lang="en-US" sz="3200" b="0" strike="noStrike" spc="-1">
              <a:solidFill>
                <a:schemeClr val="dk1"/>
              </a:solidFill>
              <a:latin typeface="Calibri"/>
            </a:endParaRPr>
          </a:p>
        </p:txBody>
      </p:sp>
      <p:sp>
        <p:nvSpPr>
          <p:cNvPr id="57"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32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8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Fifth level</a:t>
            </a:r>
          </a:p>
        </p:txBody>
      </p:sp>
      <p:sp>
        <p:nvSpPr>
          <p:cNvPr id="58"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1600" b="0" strike="noStrike" spc="-1">
                <a:solidFill>
                  <a:schemeClr val="dk1"/>
                </a:solidFill>
                <a:latin typeface="Calibri"/>
              </a:rPr>
              <a:t>Click to edit Master text styles</a:t>
            </a:r>
          </a:p>
        </p:txBody>
      </p:sp>
      <p:sp>
        <p:nvSpPr>
          <p:cNvPr id="59" name="PlaceHolder 4"/>
          <p:cNvSpPr>
            <a:spLocks noGrp="1"/>
          </p:cNvSpPr>
          <p:nvPr>
            <p:ph type="dt" idx="28"/>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Calibri"/>
              </a:defRPr>
            </a:lvl1pPr>
          </a:lstStyle>
          <a:p>
            <a:pPr indent="0" defTabSz="914400">
              <a:lnSpc>
                <a:spcPct val="100000"/>
              </a:lnSpc>
              <a:buNone/>
            </a:pPr>
            <a:r>
              <a:rPr lang="en-US" sz="1800" b="0" strike="noStrike" spc="-1">
                <a:solidFill>
                  <a:schemeClr val="dk1"/>
                </a:solidFill>
                <a:latin typeface="Calibri"/>
              </a:rPr>
              <a:t>&lt;date/time&gt;</a:t>
            </a:r>
            <a:endParaRPr lang="en-US" sz="1800" b="0" strike="noStrike" spc="-1">
              <a:solidFill>
                <a:srgbClr val="000000"/>
              </a:solidFill>
              <a:latin typeface="Times New Roman"/>
            </a:endParaRPr>
          </a:p>
        </p:txBody>
      </p:sp>
      <p:sp>
        <p:nvSpPr>
          <p:cNvPr id="60" name="PlaceHolder 5"/>
          <p:cNvSpPr>
            <a:spLocks noGrp="1"/>
          </p:cNvSpPr>
          <p:nvPr>
            <p:ph type="ftr" idx="29"/>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61" name="PlaceHolder 6"/>
          <p:cNvSpPr>
            <a:spLocks noGrp="1"/>
          </p:cNvSpPr>
          <p:nvPr>
            <p:ph type="sldNum" idx="30"/>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34509B50-BB40-4215-BEB6-2CB007C1B5A3}" type="slidenum">
              <a:rPr lang="en-US" sz="1600" b="0" strike="noStrike" spc="-1">
                <a:solidFill>
                  <a:srgbClr val="1C7DDB"/>
                </a:solidFill>
                <a:latin typeface="Abadi"/>
              </a:rPr>
              <a:t>‹Nr.›</a:t>
            </a:fld>
            <a:endParaRPr lang="en-U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defTabSz="914400">
              <a:lnSpc>
                <a:spcPct val="90000"/>
              </a:lnSpc>
              <a:buNone/>
            </a:pPr>
            <a:r>
              <a:rPr lang="en-US" sz="3200" b="0" strike="noStrike" spc="-1">
                <a:solidFill>
                  <a:schemeClr val="dk1"/>
                </a:solidFill>
                <a:latin typeface="Calibri Light"/>
              </a:rPr>
              <a:t>Click to edit Master title style</a:t>
            </a:r>
            <a:endParaRPr lang="en-US" sz="3200" b="0" strike="noStrike" spc="-1">
              <a:solidFill>
                <a:schemeClr val="dk1"/>
              </a:solidFill>
              <a:latin typeface="Calibri"/>
            </a:endParaRPr>
          </a:p>
        </p:txBody>
      </p:sp>
      <p:sp>
        <p:nvSpPr>
          <p:cNvPr id="63"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32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32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32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Seventh Outline Level</a:t>
            </a:r>
          </a:p>
        </p:txBody>
      </p:sp>
      <p:sp>
        <p:nvSpPr>
          <p:cNvPr id="64"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1600" b="0" strike="noStrike" spc="-1">
                <a:solidFill>
                  <a:schemeClr val="dk1"/>
                </a:solidFill>
                <a:latin typeface="Calibri"/>
              </a:rPr>
              <a:t>Click to edit Master text styles</a:t>
            </a:r>
          </a:p>
        </p:txBody>
      </p:sp>
      <p:sp>
        <p:nvSpPr>
          <p:cNvPr id="65" name="PlaceHolder 4"/>
          <p:cNvSpPr>
            <a:spLocks noGrp="1"/>
          </p:cNvSpPr>
          <p:nvPr>
            <p:ph type="dt" idx="31"/>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Calibri"/>
              </a:defRPr>
            </a:lvl1pPr>
          </a:lstStyle>
          <a:p>
            <a:pPr indent="0" defTabSz="914400">
              <a:lnSpc>
                <a:spcPct val="100000"/>
              </a:lnSpc>
              <a:buNone/>
            </a:pPr>
            <a:r>
              <a:rPr lang="en-US" sz="1800" b="0" strike="noStrike" spc="-1">
                <a:solidFill>
                  <a:schemeClr val="dk1"/>
                </a:solidFill>
                <a:latin typeface="Calibri"/>
              </a:rPr>
              <a:t>&lt;date/time&gt;</a:t>
            </a:r>
            <a:endParaRPr lang="en-US" sz="1800" b="0" strike="noStrike" spc="-1">
              <a:solidFill>
                <a:srgbClr val="000000"/>
              </a:solidFill>
              <a:latin typeface="Times New Roman"/>
            </a:endParaRPr>
          </a:p>
        </p:txBody>
      </p:sp>
      <p:sp>
        <p:nvSpPr>
          <p:cNvPr id="66" name="PlaceHolder 5"/>
          <p:cNvSpPr>
            <a:spLocks noGrp="1"/>
          </p:cNvSpPr>
          <p:nvPr>
            <p:ph type="ftr" idx="32"/>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67" name="PlaceHolder 6"/>
          <p:cNvSpPr>
            <a:spLocks noGrp="1"/>
          </p:cNvSpPr>
          <p:nvPr>
            <p:ph type="sldNum" idx="33"/>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B0042ABB-9C7A-4348-A950-D35DE81D3C75}" type="slidenum">
              <a:rPr lang="en-US" sz="1600" b="0" strike="noStrike" spc="-1">
                <a:solidFill>
                  <a:srgbClr val="1C7DDB"/>
                </a:solidFill>
                <a:latin typeface="Abadi"/>
              </a:rPr>
              <a:t>‹Nr.›</a:t>
            </a:fld>
            <a:endParaRPr lang="en-U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 name="PlaceHolder 2"/>
          <p:cNvSpPr>
            <a:spLocks noGrp="1"/>
          </p:cNvSpPr>
          <p:nvPr>
            <p:ph type="body"/>
          </p:nvPr>
        </p:nvSpPr>
        <p:spPr>
          <a:xfrm>
            <a:off x="838080" y="1825560"/>
            <a:ext cx="10515240" cy="4350960"/>
          </a:xfrm>
          <a:prstGeom prst="rect">
            <a:avLst/>
          </a:prstGeom>
          <a:noFill/>
          <a:ln w="0">
            <a:noFill/>
          </a:ln>
        </p:spPr>
        <p:txBody>
          <a:bodyPr vert="eaVert" lIns="45000" tIns="90000" rIns="45000" bIns="9000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5" name="PlaceHolder 3"/>
          <p:cNvSpPr>
            <a:spLocks noGrp="1"/>
          </p:cNvSpPr>
          <p:nvPr>
            <p:ph type="dt" idx="2"/>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Calibri"/>
              </a:defRPr>
            </a:lvl1pPr>
          </a:lstStyle>
          <a:p>
            <a:pPr indent="0" defTabSz="914400">
              <a:lnSpc>
                <a:spcPct val="100000"/>
              </a:lnSpc>
              <a:buNone/>
            </a:pPr>
            <a:r>
              <a:rPr lang="en-US" sz="1800" b="0" strike="noStrike" spc="-1">
                <a:solidFill>
                  <a:schemeClr val="dk1"/>
                </a:solidFill>
                <a:latin typeface="Calibri"/>
              </a:rPr>
              <a:t>&lt;date/time&gt;</a:t>
            </a:r>
            <a:endParaRPr lang="en-US" sz="1800" b="0" strike="noStrike" spc="-1">
              <a:solidFill>
                <a:srgbClr val="000000"/>
              </a:solidFill>
              <a:latin typeface="Times New Roman"/>
            </a:endParaRPr>
          </a:p>
        </p:txBody>
      </p:sp>
      <p:sp>
        <p:nvSpPr>
          <p:cNvPr id="6" name="PlaceHolder 4"/>
          <p:cNvSpPr>
            <a:spLocks noGrp="1"/>
          </p:cNvSpPr>
          <p:nvPr>
            <p:ph type="ftr" idx="3"/>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7" name="PlaceHolder 5"/>
          <p:cNvSpPr>
            <a:spLocks noGrp="1"/>
          </p:cNvSpPr>
          <p:nvPr>
            <p:ph type="sldNum" idx="4"/>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81DDFF9C-57D3-4129-A8DC-7AFA5425C008}" type="slidenum">
              <a:rPr lang="en-US" sz="1600" b="0" strike="noStrike" spc="-1">
                <a:solidFill>
                  <a:srgbClr val="1C7DDB"/>
                </a:solidFill>
                <a:latin typeface="Abadi"/>
              </a:rPr>
              <a:t>‹Nr.›</a:t>
            </a:fld>
            <a:endParaRPr lang="en-U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8724960" y="365040"/>
            <a:ext cx="2628720" cy="5811480"/>
          </a:xfrm>
          <a:prstGeom prst="rect">
            <a:avLst/>
          </a:prstGeom>
          <a:noFill/>
          <a:ln w="0">
            <a:noFill/>
          </a:ln>
        </p:spPr>
        <p:txBody>
          <a:bodyPr vert="eaVert" lIns="45000" tIns="90000" rIns="45000" bIns="90000" anchor="t">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9" name="PlaceHolder 2"/>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0" name="PlaceHolder 3"/>
          <p:cNvSpPr>
            <a:spLocks noGrp="1"/>
          </p:cNvSpPr>
          <p:nvPr>
            <p:ph type="dt" idx="5"/>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Calibri"/>
              </a:defRPr>
            </a:lvl1pPr>
          </a:lstStyle>
          <a:p>
            <a:pPr indent="0" defTabSz="914400">
              <a:lnSpc>
                <a:spcPct val="100000"/>
              </a:lnSpc>
              <a:buNone/>
            </a:pPr>
            <a:r>
              <a:rPr lang="en-US" sz="1800" b="0" strike="noStrike" spc="-1">
                <a:solidFill>
                  <a:schemeClr val="dk1"/>
                </a:solidFill>
                <a:latin typeface="Calibri"/>
              </a:rPr>
              <a:t>&lt;date/time&gt;</a:t>
            </a:r>
            <a:endParaRPr lang="en-US" sz="1800" b="0" strike="noStrike" spc="-1">
              <a:solidFill>
                <a:srgbClr val="000000"/>
              </a:solidFill>
              <a:latin typeface="Times New Roman"/>
            </a:endParaRPr>
          </a:p>
        </p:txBody>
      </p:sp>
      <p:sp>
        <p:nvSpPr>
          <p:cNvPr id="11" name="PlaceHolder 4"/>
          <p:cNvSpPr>
            <a:spLocks noGrp="1"/>
          </p:cNvSpPr>
          <p:nvPr>
            <p:ph type="ftr" idx="6"/>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12" name="PlaceHolder 5"/>
          <p:cNvSpPr>
            <a:spLocks noGrp="1"/>
          </p:cNvSpPr>
          <p:nvPr>
            <p:ph type="sldNum" idx="7"/>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F15FB0CD-9158-4BE5-B6CB-2D6B5DB0FC5B}" type="slidenum">
              <a:rPr lang="en-US" sz="1600" b="0" strike="noStrike" spc="-1">
                <a:solidFill>
                  <a:srgbClr val="1C7DDB"/>
                </a:solidFill>
                <a:latin typeface="Abadi"/>
              </a:rPr>
              <a:t>‹Nr.›</a:t>
            </a:fld>
            <a:endParaRPr lang="en-U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640" cy="2387160"/>
          </a:xfrm>
          <a:prstGeom prst="rect">
            <a:avLst/>
          </a:prstGeom>
          <a:noFill/>
          <a:ln w="0">
            <a:noFill/>
          </a:ln>
        </p:spPr>
        <p:txBody>
          <a:bodyPr lIns="90000" tIns="45000" rIns="90000" bIns="45000" anchor="b">
            <a:normAutofit/>
          </a:bodyPr>
          <a:lstStyle/>
          <a:p>
            <a:pPr indent="0" algn="ctr" defTabSz="914400">
              <a:lnSpc>
                <a:spcPct val="90000"/>
              </a:lnSpc>
              <a:buNone/>
            </a:pPr>
            <a:r>
              <a:rPr lang="en-US" sz="4800" b="0" strike="noStrike" spc="-1">
                <a:solidFill>
                  <a:srgbClr val="005493"/>
                </a:solidFill>
                <a:latin typeface="IBM Plex Mono SemiBold"/>
                <a:ea typeface="IBM Plex Mono SemiBold"/>
              </a:rPr>
              <a:t>Click to edit Master title style</a:t>
            </a:r>
            <a:endParaRPr lang="en-US" sz="4800" b="0" strike="noStrike" spc="-1">
              <a:solidFill>
                <a:schemeClr val="dk1"/>
              </a:solidFill>
              <a:latin typeface="Calibri"/>
            </a:endParaRPr>
          </a:p>
        </p:txBody>
      </p:sp>
      <p:sp>
        <p:nvSpPr>
          <p:cNvPr id="14" name="PlaceHolder 2"/>
          <p:cNvSpPr>
            <a:spLocks noGrp="1"/>
          </p:cNvSpPr>
          <p:nvPr>
            <p:ph type="ftr" idx="8"/>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15"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PlaceHolder 1"/>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7" name="PlaceHolder 2"/>
          <p:cNvSpPr>
            <a:spLocks noGrp="1"/>
          </p:cNvSpPr>
          <p:nvPr>
            <p:ph type="ftr" idx="9"/>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18"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20" name="PlaceHolder 2"/>
          <p:cNvSpPr>
            <a:spLocks noGrp="1"/>
          </p:cNvSpPr>
          <p:nvPr>
            <p:ph type="body"/>
          </p:nvPr>
        </p:nvSpPr>
        <p:spPr>
          <a:xfrm>
            <a:off x="838080" y="1825560"/>
            <a:ext cx="10515240" cy="435096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21" name="PlaceHolder 3"/>
          <p:cNvSpPr>
            <a:spLocks noGrp="1"/>
          </p:cNvSpPr>
          <p:nvPr>
            <p:ph type="dt" idx="10"/>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Calibri"/>
              </a:defRPr>
            </a:lvl1pPr>
          </a:lstStyle>
          <a:p>
            <a:pPr indent="0" defTabSz="914400">
              <a:lnSpc>
                <a:spcPct val="100000"/>
              </a:lnSpc>
              <a:buNone/>
            </a:pPr>
            <a:r>
              <a:rPr lang="en-US" sz="1800" b="0" strike="noStrike" spc="-1">
                <a:solidFill>
                  <a:schemeClr val="dk1"/>
                </a:solidFill>
                <a:latin typeface="Calibri"/>
              </a:rPr>
              <a:t>&lt;date/time&gt;</a:t>
            </a:r>
            <a:endParaRPr lang="en-US" sz="1800" b="0" strike="noStrike" spc="-1">
              <a:solidFill>
                <a:srgbClr val="000000"/>
              </a:solidFill>
              <a:latin typeface="Times New Roman"/>
            </a:endParaRPr>
          </a:p>
        </p:txBody>
      </p:sp>
      <p:sp>
        <p:nvSpPr>
          <p:cNvPr id="22" name="PlaceHolder 4"/>
          <p:cNvSpPr>
            <a:spLocks noGrp="1"/>
          </p:cNvSpPr>
          <p:nvPr>
            <p:ph type="ftr" idx="11"/>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23" name="PlaceHolder 5"/>
          <p:cNvSpPr>
            <a:spLocks noGrp="1"/>
          </p:cNvSpPr>
          <p:nvPr>
            <p:ph type="sldNum" idx="12"/>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EE87846D-B67C-4FC1-A64D-368C5A4C1462}" type="slidenum">
              <a:rPr lang="en-US" sz="1600" b="0" strike="noStrike" spc="-1">
                <a:solidFill>
                  <a:srgbClr val="1C7DDB"/>
                </a:solidFill>
                <a:latin typeface="Abadi"/>
              </a:rPr>
              <a:t>‹Nr.›</a:t>
            </a:fld>
            <a:endParaRPr lang="en-U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831960" y="1709640"/>
            <a:ext cx="10515240" cy="2852280"/>
          </a:xfrm>
          <a:prstGeom prst="rect">
            <a:avLst/>
          </a:prstGeom>
          <a:noFill/>
          <a:ln w="0">
            <a:noFill/>
          </a:ln>
        </p:spPr>
        <p:txBody>
          <a:bodyPr lIns="90000" tIns="45000" rIns="90000" bIns="45000" anchor="b">
            <a:noAutofit/>
          </a:bodyPr>
          <a:lstStyle/>
          <a:p>
            <a:pPr indent="0"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27" name="PlaceHolder 2"/>
          <p:cNvSpPr>
            <a:spLocks noGrp="1"/>
          </p:cNvSpPr>
          <p:nvPr>
            <p:ph type="body"/>
          </p:nvPr>
        </p:nvSpPr>
        <p:spPr>
          <a:xfrm>
            <a:off x="831960" y="4589640"/>
            <a:ext cx="10515240" cy="149976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2400" b="0" strike="noStrike" spc="-1">
                <a:solidFill>
                  <a:schemeClr val="dk1">
                    <a:tint val="75000"/>
                  </a:schemeClr>
                </a:solidFill>
                <a:latin typeface="Calibri"/>
              </a:rPr>
              <a:t>Click to edit Master text styles</a:t>
            </a:r>
            <a:endParaRPr lang="en-US" sz="2400" b="0" strike="noStrike" spc="-1">
              <a:solidFill>
                <a:schemeClr val="dk1"/>
              </a:solidFill>
              <a:latin typeface="Calibri"/>
            </a:endParaRPr>
          </a:p>
        </p:txBody>
      </p:sp>
      <p:sp>
        <p:nvSpPr>
          <p:cNvPr id="28" name="PlaceHolder 3"/>
          <p:cNvSpPr>
            <a:spLocks noGrp="1"/>
          </p:cNvSpPr>
          <p:nvPr>
            <p:ph type="dt" idx="13"/>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Calibri"/>
              </a:defRPr>
            </a:lvl1pPr>
          </a:lstStyle>
          <a:p>
            <a:pPr indent="0" defTabSz="914400">
              <a:lnSpc>
                <a:spcPct val="100000"/>
              </a:lnSpc>
              <a:buNone/>
            </a:pPr>
            <a:r>
              <a:rPr lang="en-US" sz="1800" b="0" strike="noStrike" spc="-1">
                <a:solidFill>
                  <a:schemeClr val="dk1"/>
                </a:solidFill>
                <a:latin typeface="Calibri"/>
              </a:rPr>
              <a:t>&lt;date/time&gt;</a:t>
            </a:r>
            <a:endParaRPr lang="en-US" sz="1800" b="0" strike="noStrike" spc="-1">
              <a:solidFill>
                <a:srgbClr val="000000"/>
              </a:solidFill>
              <a:latin typeface="Times New Roman"/>
            </a:endParaRPr>
          </a:p>
        </p:txBody>
      </p:sp>
      <p:sp>
        <p:nvSpPr>
          <p:cNvPr id="29" name="PlaceHolder 4"/>
          <p:cNvSpPr>
            <a:spLocks noGrp="1"/>
          </p:cNvSpPr>
          <p:nvPr>
            <p:ph type="ftr" idx="14"/>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30" name="PlaceHolder 5"/>
          <p:cNvSpPr>
            <a:spLocks noGrp="1"/>
          </p:cNvSpPr>
          <p:nvPr>
            <p:ph type="sldNum" idx="15"/>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74604C6F-B4D5-4D6C-8268-7F269746DF27}" type="slidenum">
              <a:rPr lang="en-US" sz="1600" b="0" strike="noStrike" spc="-1">
                <a:solidFill>
                  <a:srgbClr val="1C7DDB"/>
                </a:solidFill>
                <a:latin typeface="Abadi"/>
              </a:rPr>
              <a:t>‹Nr.›</a:t>
            </a:fld>
            <a:endParaRPr lang="en-U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32" name="PlaceHolder 2"/>
          <p:cNvSpPr>
            <a:spLocks noGrp="1"/>
          </p:cNvSpPr>
          <p:nvPr>
            <p:ph type="body"/>
          </p:nvPr>
        </p:nvSpPr>
        <p:spPr>
          <a:xfrm>
            <a:off x="838080" y="1825560"/>
            <a:ext cx="5181120" cy="435096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33" name="PlaceHolder 3"/>
          <p:cNvSpPr>
            <a:spLocks noGrp="1"/>
          </p:cNvSpPr>
          <p:nvPr>
            <p:ph type="body"/>
          </p:nvPr>
        </p:nvSpPr>
        <p:spPr>
          <a:xfrm>
            <a:off x="6172200" y="1825560"/>
            <a:ext cx="5181120" cy="435096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34" name="PlaceHolder 4"/>
          <p:cNvSpPr>
            <a:spLocks noGrp="1"/>
          </p:cNvSpPr>
          <p:nvPr>
            <p:ph type="dt" idx="16"/>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Calibri"/>
              </a:defRPr>
            </a:lvl1pPr>
          </a:lstStyle>
          <a:p>
            <a:pPr indent="0" defTabSz="914400">
              <a:lnSpc>
                <a:spcPct val="100000"/>
              </a:lnSpc>
              <a:buNone/>
            </a:pPr>
            <a:r>
              <a:rPr lang="en-US" sz="1800" b="0" strike="noStrike" spc="-1">
                <a:solidFill>
                  <a:schemeClr val="dk1"/>
                </a:solidFill>
                <a:latin typeface="Calibri"/>
              </a:rPr>
              <a:t>&lt;date/time&gt;</a:t>
            </a:r>
            <a:endParaRPr lang="en-US" sz="1800" b="0" strike="noStrike" spc="-1">
              <a:solidFill>
                <a:srgbClr val="000000"/>
              </a:solidFill>
              <a:latin typeface="Times New Roman"/>
            </a:endParaRPr>
          </a:p>
        </p:txBody>
      </p:sp>
      <p:sp>
        <p:nvSpPr>
          <p:cNvPr id="35" name="PlaceHolder 5"/>
          <p:cNvSpPr>
            <a:spLocks noGrp="1"/>
          </p:cNvSpPr>
          <p:nvPr>
            <p:ph type="ftr" idx="17"/>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36" name="PlaceHolder 6"/>
          <p:cNvSpPr>
            <a:spLocks noGrp="1"/>
          </p:cNvSpPr>
          <p:nvPr>
            <p:ph type="sldNum" idx="18"/>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24DDA89D-AD81-48FC-A99A-E8185CD37BCA}" type="slidenum">
              <a:rPr lang="en-US" sz="1600" b="0" strike="noStrike" spc="-1">
                <a:solidFill>
                  <a:srgbClr val="1C7DDB"/>
                </a:solidFill>
                <a:latin typeface="Abadi"/>
              </a:rPr>
              <a:t>‹Nr.›</a:t>
            </a:fld>
            <a:endParaRPr lang="en-U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8398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1" name="PlaceHolder 2"/>
          <p:cNvSpPr>
            <a:spLocks noGrp="1"/>
          </p:cNvSpPr>
          <p:nvPr>
            <p:ph type="body"/>
          </p:nvPr>
        </p:nvSpPr>
        <p:spPr>
          <a:xfrm>
            <a:off x="839880" y="1681200"/>
            <a:ext cx="5157360" cy="823680"/>
          </a:xfrm>
          <a:prstGeom prst="rect">
            <a:avLst/>
          </a:prstGeom>
          <a:noFill/>
          <a:ln w="0">
            <a:noFill/>
          </a:ln>
        </p:spPr>
        <p:txBody>
          <a:bodyPr lIns="90000" tIns="45000" rIns="90000" bIns="45000" anchor="b">
            <a:noAutofit/>
          </a:bodyPr>
          <a:lstStyle/>
          <a:p>
            <a:pPr indent="0" defTabSz="914400">
              <a:lnSpc>
                <a:spcPct val="90000"/>
              </a:lnSpc>
              <a:spcBef>
                <a:spcPts val="1001"/>
              </a:spcBef>
              <a:buNone/>
              <a:tabLst>
                <a:tab pos="0" algn="l"/>
              </a:tabLst>
            </a:pPr>
            <a:r>
              <a:rPr lang="en-US" sz="2400" b="1" strike="noStrike" spc="-1">
                <a:solidFill>
                  <a:schemeClr val="dk1"/>
                </a:solidFill>
                <a:latin typeface="Calibri"/>
              </a:rPr>
              <a:t>Click to edit Master text styles</a:t>
            </a:r>
            <a:endParaRPr lang="en-US" sz="2400" b="0" strike="noStrike" spc="-1">
              <a:solidFill>
                <a:schemeClr val="dk1"/>
              </a:solidFill>
              <a:latin typeface="Calibri"/>
            </a:endParaRPr>
          </a:p>
        </p:txBody>
      </p:sp>
      <p:sp>
        <p:nvSpPr>
          <p:cNvPr id="42" name="PlaceHolder 3"/>
          <p:cNvSpPr>
            <a:spLocks noGrp="1"/>
          </p:cNvSpPr>
          <p:nvPr>
            <p:ph type="body"/>
          </p:nvPr>
        </p:nvSpPr>
        <p:spPr>
          <a:xfrm>
            <a:off x="839880" y="2505240"/>
            <a:ext cx="5157360" cy="368424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3" name="PlaceHolder 4"/>
          <p:cNvSpPr>
            <a:spLocks noGrp="1"/>
          </p:cNvSpPr>
          <p:nvPr>
            <p:ph type="body"/>
          </p:nvPr>
        </p:nvSpPr>
        <p:spPr>
          <a:xfrm>
            <a:off x="6172200" y="1681200"/>
            <a:ext cx="5182920" cy="823680"/>
          </a:xfrm>
          <a:prstGeom prst="rect">
            <a:avLst/>
          </a:prstGeom>
          <a:noFill/>
          <a:ln w="0">
            <a:noFill/>
          </a:ln>
        </p:spPr>
        <p:txBody>
          <a:bodyPr lIns="90000" tIns="45000" rIns="90000" bIns="45000" anchor="b">
            <a:noAutofit/>
          </a:bodyPr>
          <a:lstStyle/>
          <a:p>
            <a:pPr indent="0" defTabSz="914400">
              <a:lnSpc>
                <a:spcPct val="90000"/>
              </a:lnSpc>
              <a:spcBef>
                <a:spcPts val="1001"/>
              </a:spcBef>
              <a:buNone/>
              <a:tabLst>
                <a:tab pos="0" algn="l"/>
              </a:tabLst>
            </a:pPr>
            <a:r>
              <a:rPr lang="en-US" sz="2400" b="1" strike="noStrike" spc="-1">
                <a:solidFill>
                  <a:schemeClr val="dk1"/>
                </a:solidFill>
                <a:latin typeface="Calibri"/>
              </a:rPr>
              <a:t>Click to edit Master text styles</a:t>
            </a:r>
            <a:endParaRPr lang="en-US" sz="2400" b="0" strike="noStrike" spc="-1">
              <a:solidFill>
                <a:schemeClr val="dk1"/>
              </a:solidFill>
              <a:latin typeface="Calibri"/>
            </a:endParaRPr>
          </a:p>
        </p:txBody>
      </p:sp>
      <p:sp>
        <p:nvSpPr>
          <p:cNvPr id="44" name="PlaceHolder 5"/>
          <p:cNvSpPr>
            <a:spLocks noGrp="1"/>
          </p:cNvSpPr>
          <p:nvPr>
            <p:ph type="body"/>
          </p:nvPr>
        </p:nvSpPr>
        <p:spPr>
          <a:xfrm>
            <a:off x="6172200" y="2505240"/>
            <a:ext cx="5182920" cy="3684240"/>
          </a:xfrm>
          <a:prstGeom prst="rect">
            <a:avLst/>
          </a:prstGeom>
          <a:noFill/>
          <a:ln w="0">
            <a:noFill/>
          </a:ln>
        </p:spPr>
        <p:txBody>
          <a:bodyPr lIns="91440" tIns="45720" rIns="91440" bIns="45720" anchor="ctr">
            <a:noAutofit/>
          </a:bodyPr>
          <a:lstStyle/>
          <a:p>
            <a:pPr marL="228600" indent="-228600" algn="r" defTabSz="914400">
              <a:lnSpc>
                <a:spcPct val="90000"/>
              </a:lnSpc>
              <a:spcBef>
                <a:spcPts val="1001"/>
              </a:spcBef>
              <a:buClr>
                <a:srgbClr val="1C7DDB"/>
              </a:buClr>
              <a:buFont typeface="Arial"/>
              <a:buChar char="•"/>
            </a:pPr>
            <a:r>
              <a:rPr lang="en-US" sz="1600" b="0" strike="noStrike" spc="-1">
                <a:solidFill>
                  <a:srgbClr val="1C7DDB"/>
                </a:solidFill>
                <a:latin typeface="Abadi"/>
              </a:rPr>
              <a:t>Click to edit Master text styles</a:t>
            </a:r>
            <a:endParaRPr lang="en-US" sz="1600" b="0" strike="noStrike" spc="-1">
              <a:solidFill>
                <a:schemeClr val="dk1"/>
              </a:solidFill>
              <a:latin typeface="Calibri"/>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5" name="PlaceHolder 6"/>
          <p:cNvSpPr>
            <a:spLocks noGrp="1"/>
          </p:cNvSpPr>
          <p:nvPr>
            <p:ph type="dt" idx="19"/>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Calibri"/>
              </a:defRPr>
            </a:lvl1pPr>
          </a:lstStyle>
          <a:p>
            <a:pPr indent="0" defTabSz="914400">
              <a:lnSpc>
                <a:spcPct val="100000"/>
              </a:lnSpc>
              <a:buNone/>
            </a:pPr>
            <a:r>
              <a:rPr lang="en-US" sz="1800" b="0" strike="noStrike" spc="-1">
                <a:solidFill>
                  <a:schemeClr val="dk1"/>
                </a:solidFill>
                <a:latin typeface="Calibri"/>
              </a:rPr>
              <a:t>&lt;date/time&gt;</a:t>
            </a:r>
            <a:endParaRPr lang="en-US" sz="1800" b="0" strike="noStrike" spc="-1">
              <a:solidFill>
                <a:srgbClr val="000000"/>
              </a:solidFill>
              <a:latin typeface="Times New Roman"/>
            </a:endParaRPr>
          </a:p>
        </p:txBody>
      </p:sp>
      <p:sp>
        <p:nvSpPr>
          <p:cNvPr id="46" name="PlaceHolder 7"/>
          <p:cNvSpPr>
            <a:spLocks noGrp="1"/>
          </p:cNvSpPr>
          <p:nvPr>
            <p:ph type="ftr" idx="20"/>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47" name="PlaceHolder 8"/>
          <p:cNvSpPr>
            <a:spLocks noGrp="1"/>
          </p:cNvSpPr>
          <p:nvPr>
            <p:ph type="sldNum" idx="21"/>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1195EFF2-29E7-4F50-8313-491829EA1392}" type="slidenum">
              <a:rPr lang="en-US" sz="1600" b="0" strike="noStrike" spc="-1">
                <a:solidFill>
                  <a:srgbClr val="1C7DDB"/>
                </a:solidFill>
                <a:latin typeface="Abadi"/>
              </a:rPr>
              <a:t>‹Nr.›</a:t>
            </a:fld>
            <a:endParaRPr lang="en-U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olfChung/Interactive_Vis_SpaceX/blob/main/edadataviz.ipynb"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RolfChung/Interactive_Vis_SpaceX/blob/main/jupyter-labs-spacex-data-collection-api.ipynb&#228;&#246;##&#22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74" name="TextBox 5"/>
          <p:cNvSpPr/>
          <p:nvPr/>
        </p:nvSpPr>
        <p:spPr>
          <a:xfrm>
            <a:off x="888479" y="4568760"/>
            <a:ext cx="4345993" cy="646331"/>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defTabSz="914400">
              <a:lnSpc>
                <a:spcPct val="100000"/>
              </a:lnSpc>
            </a:pPr>
            <a:r>
              <a:rPr lang="en-US" sz="1800" b="0" strike="noStrike" spc="-1" dirty="0" smtClean="0">
                <a:solidFill>
                  <a:schemeClr val="lt2"/>
                </a:solidFill>
                <a:latin typeface="Abadi"/>
                <a:ea typeface="SF Pro"/>
              </a:rPr>
              <a:t>Rolf Chung</a:t>
            </a:r>
          </a:p>
          <a:p>
            <a:pPr defTabSz="914400">
              <a:lnSpc>
                <a:spcPct val="100000"/>
              </a:lnSpc>
            </a:pPr>
            <a:r>
              <a:rPr lang="en-US" spc="-1" dirty="0" smtClean="0">
                <a:solidFill>
                  <a:srgbClr val="FFFFFF"/>
                </a:solidFill>
                <a:latin typeface="Arial"/>
              </a:rPr>
              <a:t>2025</a:t>
            </a:r>
            <a:r>
              <a:rPr lang="en-US" spc="-1" dirty="0">
                <a:solidFill>
                  <a:srgbClr val="FFFFFF"/>
                </a:solidFill>
                <a:latin typeface="Arial"/>
              </a:rPr>
              <a:t>.</a:t>
            </a:r>
            <a:r>
              <a:rPr lang="en-US" spc="-1" dirty="0" smtClean="0">
                <a:solidFill>
                  <a:srgbClr val="FFFFFF"/>
                </a:solidFill>
                <a:latin typeface="Arial"/>
              </a:rPr>
              <a:t> 06.02</a:t>
            </a:r>
            <a:endParaRPr lang="en-US" sz="1800" b="0" strike="noStrike" spc="-1" dirty="0">
              <a:solidFill>
                <a:srgbClr val="FFFFFF"/>
              </a:solidFill>
              <a:latin typeface="Arial"/>
            </a:endParaRPr>
          </a:p>
        </p:txBody>
      </p:sp>
      <p:pic>
        <p:nvPicPr>
          <p:cNvPr id="75" name="Picture 2" descr="IBM Skills Network Logo - Horizontal-noai copy.png"/>
          <p:cNvPicPr/>
          <p:nvPr/>
        </p:nvPicPr>
        <p:blipFill>
          <a:blip r:embed="rId3"/>
          <a:stretch/>
        </p:blipFill>
        <p:spPr>
          <a:xfrm>
            <a:off x="889920" y="676800"/>
            <a:ext cx="2103840" cy="628920"/>
          </a:xfrm>
          <a:prstGeom prst="rect">
            <a:avLst/>
          </a:prstGeom>
          <a:ln w="0">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06" name="PlaceHolder 1"/>
          <p:cNvSpPr>
            <a:spLocks noGrp="1"/>
          </p:cNvSpPr>
          <p:nvPr>
            <p:ph/>
          </p:nvPr>
        </p:nvSpPr>
        <p:spPr>
          <a:xfrm>
            <a:off x="615240" y="1397520"/>
            <a:ext cx="6792840" cy="5029200"/>
          </a:xfrm>
          <a:prstGeom prst="rect">
            <a:avLst/>
          </a:prstGeom>
          <a:noFill/>
          <a:ln w="0">
            <a:noFill/>
          </a:ln>
        </p:spPr>
        <p:txBody>
          <a:bodyPr lIns="91440" tIns="45720" rIns="91440" bIns="45720" anchor="t">
            <a:noAutofit/>
          </a:bodyPr>
          <a:lstStyle/>
          <a:p>
            <a:pPr marL="228600" indent="-228600" defTabSz="914400">
              <a:lnSpc>
                <a:spcPct val="100000"/>
              </a:lnSpc>
              <a:spcBef>
                <a:spcPts val="1400"/>
              </a:spcBef>
              <a:buClr>
                <a:srgbClr val="292929"/>
              </a:buClr>
              <a:buFont typeface="Arial"/>
              <a:buChar char="•"/>
            </a:pPr>
            <a:r>
              <a:rPr lang="en-US" sz="1600" b="1" strike="noStrike" spc="-1">
                <a:solidFill>
                  <a:schemeClr val="accent3">
                    <a:lumMod val="25000"/>
                  </a:schemeClr>
                </a:solidFill>
                <a:latin typeface="Abadi"/>
              </a:rPr>
              <a:t>Setup &amp; Preparation:</a:t>
            </a:r>
            <a:endParaRPr lang="en-US" sz="16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300" b="0" strike="noStrike" spc="-1">
                <a:solidFill>
                  <a:schemeClr val="accent3">
                    <a:lumMod val="25000"/>
                  </a:schemeClr>
                </a:solidFill>
                <a:latin typeface="Abadi"/>
              </a:rPr>
              <a:t>Installing and importing Packages:  BeautifulSoup , requests</a:t>
            </a:r>
            <a:endParaRPr lang="en-US" sz="13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300" b="0" strike="noStrike" spc="-1">
                <a:solidFill>
                  <a:schemeClr val="accent3">
                    <a:lumMod val="25000"/>
                  </a:schemeClr>
                </a:solidFill>
                <a:latin typeface="Abadi"/>
              </a:rPr>
              <a:t>Define Helper Functions</a:t>
            </a:r>
            <a:endParaRPr lang="en-US" sz="13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1600" b="1" strike="noStrike" spc="-1">
                <a:solidFill>
                  <a:schemeClr val="accent3">
                    <a:lumMod val="25000"/>
                  </a:schemeClr>
                </a:solidFill>
                <a:latin typeface="Abadi"/>
              </a:rPr>
              <a:t>Request and get the HTML data:</a:t>
            </a:r>
            <a:endParaRPr lang="en-US" sz="16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300" b="0" strike="noStrike" spc="-1">
                <a:solidFill>
                  <a:schemeClr val="accent3">
                    <a:lumMod val="25000"/>
                  </a:schemeClr>
                </a:solidFill>
                <a:latin typeface="Abadi"/>
              </a:rPr>
              <a:t>Conducting the HTTP Request and set target URL: </a:t>
            </a:r>
            <a:r>
              <a:rPr sz="1300"/>
              <a:t/>
            </a:r>
            <a:br>
              <a:rPr sz="1300"/>
            </a:br>
            <a:r>
              <a:rPr lang="en-US" sz="1300" b="0" strike="noStrike" spc="-1">
                <a:solidFill>
                  <a:schemeClr val="accent3">
                    <a:lumMod val="25000"/>
                  </a:schemeClr>
                </a:solidFill>
                <a:latin typeface="Abadi"/>
              </a:rPr>
              <a:t>Wikipedia Falcon 9 launches page </a:t>
            </a:r>
            <a:endParaRPr lang="en-US" sz="13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300" b="0" strike="noStrike" spc="-1">
                <a:solidFill>
                  <a:schemeClr val="accent3">
                    <a:lumMod val="25000"/>
                  </a:schemeClr>
                </a:solidFill>
                <a:latin typeface="Abadi"/>
              </a:rPr>
              <a:t>Send GET Request and verify Response: 200 status code</a:t>
            </a:r>
            <a:endParaRPr lang="en-US" sz="13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1600" b="1" strike="noStrike" spc="-1">
                <a:solidFill>
                  <a:schemeClr val="accent3">
                    <a:lumMod val="25000"/>
                  </a:schemeClr>
                </a:solidFill>
                <a:latin typeface="Abadi"/>
              </a:rPr>
              <a:t>HTML parsing:</a:t>
            </a:r>
            <a:endParaRPr lang="en-US" sz="16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300" b="0" strike="noStrike" spc="-1">
                <a:solidFill>
                  <a:schemeClr val="accent3">
                    <a:lumMod val="25000"/>
                  </a:schemeClr>
                </a:solidFill>
                <a:latin typeface="Abadi"/>
              </a:rPr>
              <a:t>Get raw HTML content from response</a:t>
            </a:r>
            <a:endParaRPr lang="en-US" sz="13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300" b="0" strike="noStrike" spc="-1">
                <a:solidFill>
                  <a:schemeClr val="accent3">
                    <a:lumMod val="25000"/>
                  </a:schemeClr>
                </a:solidFill>
                <a:latin typeface="Abadi"/>
              </a:rPr>
              <a:t>Extract HTML Text and BeautifulSoup Object</a:t>
            </a:r>
            <a:endParaRPr lang="en-US" sz="13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300" b="0" strike="noStrike" spc="-1">
                <a:solidFill>
                  <a:schemeClr val="accent3">
                    <a:lumMod val="25000"/>
                  </a:schemeClr>
                </a:solidFill>
                <a:latin typeface="Abadi"/>
              </a:rPr>
              <a:t>Verify and locate tables Page </a:t>
            </a:r>
            <a:endParaRPr lang="en-US" sz="13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1600" b="1" strike="noStrike" spc="-1">
                <a:solidFill>
                  <a:schemeClr val="accent3">
                    <a:lumMod val="25000"/>
                  </a:schemeClr>
                </a:solidFill>
                <a:latin typeface="Abadi"/>
              </a:rPr>
              <a:t>Further actions</a:t>
            </a:r>
            <a:r>
              <a:rPr lang="en-US" sz="1300" b="0" strike="noStrike" spc="-1">
                <a:solidFill>
                  <a:schemeClr val="accent3">
                    <a:lumMod val="25000"/>
                  </a:schemeClr>
                </a:solidFill>
                <a:latin typeface="Abadi"/>
              </a:rPr>
              <a:t>:</a:t>
            </a:r>
            <a:endParaRPr lang="en-US" sz="13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300" b="0" strike="noStrike" spc="-1">
                <a:solidFill>
                  <a:schemeClr val="accent3">
                    <a:lumMod val="25000"/>
                  </a:schemeClr>
                </a:solidFill>
                <a:latin typeface="Abadi"/>
              </a:rPr>
              <a:t>Transform the HTML through data wrangling using Python, BeautifulSoup and the helper functions</a:t>
            </a:r>
            <a:endParaRPr lang="en-US" sz="1300" b="0" strike="noStrike" spc="-1">
              <a:solidFill>
                <a:schemeClr val="dk1"/>
              </a:solidFill>
              <a:latin typeface="Calibri"/>
            </a:endParaRPr>
          </a:p>
        </p:txBody>
      </p:sp>
      <p:sp>
        <p:nvSpPr>
          <p:cNvPr id="10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0000"/>
          </a:bodyPr>
          <a:lstStyle/>
          <a:p>
            <a:pPr defTabSz="914400">
              <a:lnSpc>
                <a:spcPct val="90000"/>
              </a:lnSpc>
            </a:pPr>
            <a:endParaRPr lang="en-US" sz="4000" b="0" strike="noStrike" spc="-1">
              <a:solidFill>
                <a:srgbClr val="1C7DDB"/>
              </a:solidFill>
              <a:latin typeface="Abadi"/>
              <a:ea typeface="IBM Plex Mono SemiBold"/>
            </a:endParaRPr>
          </a:p>
        </p:txBody>
      </p:sp>
      <p:sp>
        <p:nvSpPr>
          <p:cNvPr id="108" name="Title 1"/>
          <p:cNvSpPr/>
          <p:nvPr/>
        </p:nvSpPr>
        <p:spPr>
          <a:xfrm>
            <a:off x="770040" y="41364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Data Collection - Scraping</a:t>
            </a:r>
            <a:endParaRPr lang="en-US" sz="4000" b="0" strike="noStrike" spc="-1">
              <a:solidFill>
                <a:srgbClr val="000000"/>
              </a:solidFill>
              <a:latin typeface="Arial"/>
            </a:endParaRPr>
          </a:p>
        </p:txBody>
      </p:sp>
      <p:sp>
        <p:nvSpPr>
          <p:cNvPr id="109" name="Textfeld 4"/>
          <p:cNvSpPr/>
          <p:nvPr/>
        </p:nvSpPr>
        <p:spPr>
          <a:xfrm>
            <a:off x="7740720" y="5965560"/>
            <a:ext cx="4049280" cy="99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Bef>
                <a:spcPts val="1400"/>
              </a:spcBef>
            </a:pPr>
            <a:r>
              <a:rPr lang="en-US" sz="1000" b="0" strike="noStrike" spc="-1">
                <a:solidFill>
                  <a:schemeClr val="accent3">
                    <a:lumMod val="25000"/>
                  </a:schemeClr>
                </a:solidFill>
                <a:latin typeface="Abadi"/>
              </a:rPr>
              <a:t>GitHub repo</a:t>
            </a:r>
            <a:endParaRPr lang="en-US" sz="1000" b="0" strike="noStrike" spc="-1">
              <a:solidFill>
                <a:srgbClr val="000000"/>
              </a:solidFill>
              <a:latin typeface="Arial"/>
            </a:endParaRPr>
          </a:p>
          <a:p>
            <a:pPr marL="457200" defTabSz="914400">
              <a:lnSpc>
                <a:spcPct val="100000"/>
              </a:lnSpc>
              <a:spcBef>
                <a:spcPts val="1400"/>
              </a:spcBef>
            </a:pPr>
            <a:r>
              <a:rPr lang="en-US" sz="1000" b="0" strike="noStrike" spc="-1">
                <a:solidFill>
                  <a:schemeClr val="accent3">
                    <a:lumMod val="25000"/>
                  </a:schemeClr>
                </a:solidFill>
                <a:latin typeface="Abadi"/>
              </a:rPr>
              <a:t>https://github.com/RolfChung/Interactive_Vis_SpaceX/blob/main/jupyter-labs-webscraping.ipynb</a:t>
            </a:r>
            <a:endParaRPr lang="en-US" sz="1000" b="0" strike="noStrike" spc="-1">
              <a:solidFill>
                <a:srgbClr val="000000"/>
              </a:solidFill>
              <a:latin typeface="Arial"/>
            </a:endParaRPr>
          </a:p>
          <a:p>
            <a:pPr defTabSz="914400">
              <a:lnSpc>
                <a:spcPct val="100000"/>
              </a:lnSpc>
            </a:pPr>
            <a:endParaRPr lang="en-US" sz="1800" b="0" strike="noStrike" spc="-1">
              <a:solidFill>
                <a:srgbClr val="000000"/>
              </a:solidFill>
              <a:latin typeface="Arial"/>
            </a:endParaRPr>
          </a:p>
        </p:txBody>
      </p:sp>
      <p:sp>
        <p:nvSpPr>
          <p:cNvPr id="110" name="Abgerundetes Rechteck 6"/>
          <p:cNvSpPr/>
          <p:nvPr/>
        </p:nvSpPr>
        <p:spPr>
          <a:xfrm>
            <a:off x="8179560" y="1445760"/>
            <a:ext cx="2882160" cy="89460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chorCtr="1">
            <a:noAutofit/>
          </a:bodyPr>
          <a:lstStyle/>
          <a:p>
            <a:pPr algn="ctr" defTabSz="914400">
              <a:lnSpc>
                <a:spcPct val="100000"/>
              </a:lnSpc>
            </a:pPr>
            <a:r>
              <a:rPr lang="en-US" sz="1800" b="1" strike="noStrike" spc="-1">
                <a:solidFill>
                  <a:schemeClr val="accent3">
                    <a:lumMod val="25000"/>
                  </a:schemeClr>
                </a:solidFill>
                <a:latin typeface="Abadi"/>
              </a:rPr>
              <a:t>Start:</a:t>
            </a:r>
            <a:r>
              <a:rPr sz="1800"/>
              <a:t/>
            </a:r>
            <a:br>
              <a:rPr sz="1800"/>
            </a:br>
            <a:r>
              <a:rPr lang="en-US" sz="1800" b="1" strike="noStrike" spc="-1">
                <a:solidFill>
                  <a:schemeClr val="accent3">
                    <a:lumMod val="25000"/>
                  </a:schemeClr>
                </a:solidFill>
                <a:latin typeface="Abadi"/>
              </a:rPr>
              <a:t>Setup &amp; Preparation</a:t>
            </a:r>
            <a:endParaRPr lang="en-US" sz="1800" b="0" strike="noStrike" spc="-1">
              <a:solidFill>
                <a:srgbClr val="000000"/>
              </a:solidFill>
              <a:latin typeface="Arial"/>
            </a:endParaRPr>
          </a:p>
          <a:p>
            <a:pPr algn="ctr" defTabSz="914400">
              <a:lnSpc>
                <a:spcPct val="100000"/>
              </a:lnSpc>
            </a:pPr>
            <a:endParaRPr lang="en-US" sz="1800" b="0" strike="noStrike" spc="-1">
              <a:solidFill>
                <a:srgbClr val="000000"/>
              </a:solidFill>
              <a:latin typeface="Arial"/>
            </a:endParaRPr>
          </a:p>
        </p:txBody>
      </p:sp>
      <p:sp>
        <p:nvSpPr>
          <p:cNvPr id="111" name="Abgerundetes Rechteck 8"/>
          <p:cNvSpPr/>
          <p:nvPr/>
        </p:nvSpPr>
        <p:spPr>
          <a:xfrm>
            <a:off x="8173080" y="2954160"/>
            <a:ext cx="2882160" cy="6814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chorCtr="1">
            <a:noAutofit/>
          </a:bodyPr>
          <a:lstStyle/>
          <a:p>
            <a:pPr algn="ctr" defTabSz="914400">
              <a:lnSpc>
                <a:spcPct val="100000"/>
              </a:lnSpc>
            </a:pPr>
            <a:r>
              <a:rPr lang="en-US" sz="1800" b="1" strike="noStrike" spc="-1">
                <a:solidFill>
                  <a:schemeClr val="accent3">
                    <a:lumMod val="25000"/>
                  </a:schemeClr>
                </a:solidFill>
                <a:latin typeface="Abadi"/>
              </a:rPr>
              <a:t>Request and get the HTML data</a:t>
            </a:r>
            <a:endParaRPr lang="en-US" sz="1800" b="0" strike="noStrike" spc="-1">
              <a:solidFill>
                <a:srgbClr val="000000"/>
              </a:solidFill>
              <a:latin typeface="Arial"/>
            </a:endParaRPr>
          </a:p>
        </p:txBody>
      </p:sp>
      <p:sp>
        <p:nvSpPr>
          <p:cNvPr id="112" name="Abgerundetes Rechteck 9"/>
          <p:cNvSpPr/>
          <p:nvPr/>
        </p:nvSpPr>
        <p:spPr>
          <a:xfrm>
            <a:off x="8179560" y="4712400"/>
            <a:ext cx="2882160" cy="6814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chorCtr="1">
            <a:noAutofit/>
          </a:bodyPr>
          <a:lstStyle/>
          <a:p>
            <a:pPr algn="ctr" defTabSz="914400">
              <a:lnSpc>
                <a:spcPct val="100000"/>
              </a:lnSpc>
            </a:pPr>
            <a:r>
              <a:rPr lang="en-US" sz="1800" b="1" strike="noStrike" spc="-1">
                <a:solidFill>
                  <a:schemeClr val="accent3">
                    <a:lumMod val="25000"/>
                  </a:schemeClr>
                </a:solidFill>
                <a:latin typeface="Abadi"/>
              </a:rPr>
              <a:t>HTML parsing</a:t>
            </a:r>
            <a:endParaRPr lang="en-US" sz="1800" b="0" strike="noStrike" spc="-1">
              <a:solidFill>
                <a:srgbClr val="000000"/>
              </a:solidFill>
              <a:latin typeface="Arial"/>
            </a:endParaRPr>
          </a:p>
        </p:txBody>
      </p:sp>
      <p:cxnSp>
        <p:nvCxnSpPr>
          <p:cNvPr id="113" name="Gewinkelter Verbinder 11"/>
          <p:cNvCxnSpPr>
            <a:stCxn id="110" idx="2"/>
            <a:endCxn id="111" idx="0"/>
          </p:cNvCxnSpPr>
          <p:nvPr/>
        </p:nvCxnSpPr>
        <p:spPr>
          <a:xfrm rot="5400000">
            <a:off x="9310320" y="2643840"/>
            <a:ext cx="614160" cy="6840"/>
          </a:xfrm>
          <a:prstGeom prst="bentConnector3">
            <a:avLst>
              <a:gd name="adj1" fmla="val 50029"/>
            </a:avLst>
          </a:prstGeom>
          <a:ln w="44450">
            <a:solidFill>
              <a:srgbClr val="4472C4"/>
            </a:solidFill>
            <a:tailEnd type="triangle" w="med" len="med"/>
          </a:ln>
        </p:spPr>
      </p:cxnSp>
      <p:cxnSp>
        <p:nvCxnSpPr>
          <p:cNvPr id="114" name="Gerade Verbindung mit Pfeil 15"/>
          <p:cNvCxnSpPr>
            <a:stCxn id="111" idx="2"/>
            <a:endCxn id="112" idx="0"/>
          </p:cNvCxnSpPr>
          <p:nvPr/>
        </p:nvCxnSpPr>
        <p:spPr>
          <a:xfrm>
            <a:off x="9614160" y="3635640"/>
            <a:ext cx="6840" cy="1077120"/>
          </a:xfrm>
          <a:prstGeom prst="straightConnector1">
            <a:avLst/>
          </a:prstGeom>
          <a:ln w="44450">
            <a:solidFill>
              <a:srgbClr val="4472C4"/>
            </a:solidFill>
            <a:tailEnd type="triangle" w="med" len="med"/>
          </a:ln>
        </p:spPr>
      </p:cxnSp>
      <p:sp>
        <p:nvSpPr>
          <p:cNvPr id="115" name="Pfeil nach rechts 16"/>
          <p:cNvSpPr/>
          <p:nvPr/>
        </p:nvSpPr>
        <p:spPr>
          <a:xfrm>
            <a:off x="6235920" y="1956960"/>
            <a:ext cx="1115640" cy="46512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16" name="Pfeil nach rechts 17"/>
          <p:cNvSpPr/>
          <p:nvPr/>
        </p:nvSpPr>
        <p:spPr>
          <a:xfrm>
            <a:off x="6235920" y="3156120"/>
            <a:ext cx="1115640" cy="46512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17" name="Pfeil nach rechts 18"/>
          <p:cNvSpPr/>
          <p:nvPr/>
        </p:nvSpPr>
        <p:spPr>
          <a:xfrm>
            <a:off x="6235920" y="4820760"/>
            <a:ext cx="1115640" cy="46512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18" name="Pfeil nach rechts 21"/>
          <p:cNvSpPr/>
          <p:nvPr/>
        </p:nvSpPr>
        <p:spPr>
          <a:xfrm rot="8703000">
            <a:off x="7235640" y="5406480"/>
            <a:ext cx="985320" cy="484200"/>
          </a:xfrm>
          <a:prstGeom prst="rightArrow">
            <a:avLst>
              <a:gd name="adj1" fmla="val 56396"/>
              <a:gd name="adj2" fmla="val 21218"/>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3" name="PlaceHolder 2"/>
          <p:cNvSpPr>
            <a:spLocks noGrp="1"/>
          </p:cNvSpPr>
          <p:nvPr>
            <p:ph type="sldNum" idx="1"/>
          </p:nvPr>
        </p:nvSpPr>
        <p:spPr/>
        <p:txBody>
          <a:bodyPr/>
          <a:lstStyle/>
          <a:p>
            <a:fld id="{8306E26D-96BE-406B-9878-80FBEE449DDD}" type="slidenum">
              <a:t>10</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9" name="PlaceHolder 1"/>
          <p:cNvSpPr>
            <a:spLocks noGrp="1"/>
          </p:cNvSpPr>
          <p:nvPr>
            <p:ph/>
          </p:nvPr>
        </p:nvSpPr>
        <p:spPr>
          <a:xfrm>
            <a:off x="770040" y="1489320"/>
            <a:ext cx="3972240" cy="4937400"/>
          </a:xfrm>
          <a:prstGeom prst="rect">
            <a:avLst/>
          </a:prstGeom>
          <a:noFill/>
          <a:ln w="0">
            <a:noFill/>
          </a:ln>
        </p:spPr>
        <p:txBody>
          <a:bodyPr lIns="90000" tIns="45000" rIns="90000" bIns="45000" anchor="t">
            <a:noAutofit/>
          </a:bodyPr>
          <a:lstStyle/>
          <a:p>
            <a:pPr indent="0" defTabSz="914400">
              <a:lnSpc>
                <a:spcPct val="100000"/>
              </a:lnSpc>
              <a:buNone/>
              <a:tabLst>
                <a:tab pos="0" algn="l"/>
              </a:tabLst>
            </a:pPr>
            <a:r>
              <a:rPr lang="en-US" sz="2000" b="1" strike="noStrike" spc="-1">
                <a:solidFill>
                  <a:schemeClr val="accent3">
                    <a:lumMod val="25000"/>
                  </a:schemeClr>
                </a:solidFill>
                <a:latin typeface="Abadi"/>
              </a:rPr>
              <a:t>Goals</a:t>
            </a:r>
            <a:endParaRPr lang="en-US" sz="2000" b="0" strike="noStrike" spc="-1">
              <a:solidFill>
                <a:schemeClr val="dk1"/>
              </a:solidFill>
              <a:latin typeface="Calibri"/>
            </a:endParaRPr>
          </a:p>
          <a:p>
            <a:pPr indent="0" defTabSz="914400">
              <a:lnSpc>
                <a:spcPct val="100000"/>
              </a:lnSpc>
              <a:buNone/>
              <a:tabLst>
                <a:tab pos="0" algn="l"/>
              </a:tabLst>
            </a:pPr>
            <a:r>
              <a:rPr lang="en-US" sz="2000" b="0" strike="noStrike" spc="-1">
                <a:solidFill>
                  <a:schemeClr val="accent3">
                    <a:lumMod val="25000"/>
                  </a:schemeClr>
                </a:solidFill>
                <a:latin typeface="Abadi"/>
              </a:rPr>
              <a:t>The primary goals for the data wrangling process were:</a:t>
            </a:r>
            <a:endParaRPr lang="en-US" sz="2000" b="0" strike="noStrike" spc="-1">
              <a:solidFill>
                <a:schemeClr val="dk1"/>
              </a:solidFill>
              <a:latin typeface="Calibri"/>
            </a:endParaRPr>
          </a:p>
          <a:p>
            <a:pPr indent="0" defTabSz="914400">
              <a:lnSpc>
                <a:spcPct val="100000"/>
              </a:lnSpc>
              <a:buNone/>
              <a:tabLst>
                <a:tab pos="0" algn="l"/>
              </a:tabLst>
            </a:pPr>
            <a:r>
              <a:rPr lang="en-US" sz="2000" b="0" strike="noStrike" spc="-1">
                <a:solidFill>
                  <a:schemeClr val="accent3">
                    <a:lumMod val="25000"/>
                  </a:schemeClr>
                </a:solidFill>
                <a:latin typeface="Abadi"/>
              </a:rPr>
              <a:t>Perform exploratory data analysis to understand the data. Without this understanding, the next task would not have been possible</a:t>
            </a:r>
            <a:endParaRPr lang="en-US" sz="2000" b="0" strike="noStrike" spc="-1">
              <a:solidFill>
                <a:schemeClr val="dk1"/>
              </a:solidFill>
              <a:latin typeface="Calibri"/>
            </a:endParaRPr>
          </a:p>
          <a:p>
            <a:pPr indent="0" defTabSz="914400">
              <a:lnSpc>
                <a:spcPct val="100000"/>
              </a:lnSpc>
              <a:buNone/>
              <a:tabLst>
                <a:tab pos="0" algn="l"/>
              </a:tabLst>
            </a:pPr>
            <a:r>
              <a:rPr lang="en-US" sz="2000" b="0" strike="noStrike" spc="-1">
                <a:solidFill>
                  <a:schemeClr val="accent3">
                    <a:lumMod val="25000"/>
                  </a:schemeClr>
                </a:solidFill>
                <a:latin typeface="Abadi"/>
              </a:rPr>
              <a:t>Determine the appropriate labels (1 for successful landing, 0 for unsuccessful) for training supervised machine learning models.</a:t>
            </a:r>
            <a:endParaRPr lang="en-US" sz="2000" b="0" strike="noStrike" spc="-1">
              <a:solidFill>
                <a:schemeClr val="dk1"/>
              </a:solidFill>
              <a:latin typeface="Calibri"/>
            </a:endParaRPr>
          </a:p>
          <a:p>
            <a:pPr indent="0" defTabSz="914400">
              <a:lnSpc>
                <a:spcPct val="100000"/>
              </a:lnSpc>
              <a:buNone/>
              <a:tabLst>
                <a:tab pos="0" algn="l"/>
              </a:tabLst>
            </a:pPr>
            <a:endParaRPr lang="en-US" sz="2000" b="0" strike="noStrike" spc="-1">
              <a:solidFill>
                <a:schemeClr val="dk1"/>
              </a:solidFill>
              <a:latin typeface="Calibri"/>
            </a:endParaRPr>
          </a:p>
          <a:p>
            <a:pPr indent="0" defTabSz="914400">
              <a:lnSpc>
                <a:spcPct val="100000"/>
              </a:lnSpc>
              <a:buNone/>
              <a:tabLst>
                <a:tab pos="0" algn="l"/>
              </a:tabLst>
            </a:pPr>
            <a:endParaRPr lang="en-US" sz="2000" b="0" strike="noStrike" spc="-1">
              <a:solidFill>
                <a:schemeClr val="dk1"/>
              </a:solidFill>
              <a:latin typeface="Calibri"/>
            </a:endParaRPr>
          </a:p>
        </p:txBody>
      </p:sp>
      <p:sp>
        <p:nvSpPr>
          <p:cNvPr id="12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Data Wrangling</a:t>
            </a:r>
            <a:endParaRPr lang="en-US" sz="4000" b="0" strike="noStrike" spc="-1">
              <a:solidFill>
                <a:srgbClr val="000000"/>
              </a:solidFill>
              <a:latin typeface="Arial"/>
            </a:endParaRPr>
          </a:p>
        </p:txBody>
      </p:sp>
      <p:sp>
        <p:nvSpPr>
          <p:cNvPr id="121" name="Textfeld 1"/>
          <p:cNvSpPr/>
          <p:nvPr/>
        </p:nvSpPr>
        <p:spPr>
          <a:xfrm>
            <a:off x="4637880" y="1489320"/>
            <a:ext cx="7131240" cy="489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500" b="1" strike="noStrike" spc="-1">
                <a:solidFill>
                  <a:schemeClr val="accent3">
                    <a:lumMod val="25000"/>
                  </a:schemeClr>
                </a:solidFill>
                <a:latin typeface="Abadi"/>
              </a:rPr>
              <a:t>Data Wrangling tasks</a:t>
            </a:r>
            <a:endParaRPr lang="en-US" sz="1500" b="0" strike="noStrike" spc="-1">
              <a:solidFill>
                <a:srgbClr val="000000"/>
              </a:solidFill>
              <a:latin typeface="Arial"/>
            </a:endParaRPr>
          </a:p>
          <a:p>
            <a:pPr defTabSz="914400">
              <a:lnSpc>
                <a:spcPct val="100000"/>
              </a:lnSpc>
            </a:pPr>
            <a:endParaRPr lang="en-US" sz="1500" b="0" strike="noStrike" spc="-1">
              <a:solidFill>
                <a:srgbClr val="000000"/>
              </a:solidFill>
              <a:latin typeface="Arial"/>
            </a:endParaRPr>
          </a:p>
          <a:p>
            <a:pPr marL="285840"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Data Import from CSV to Pandas DataFrame.</a:t>
            </a:r>
            <a:endParaRPr lang="en-US" sz="1500" b="0" strike="noStrike" spc="-1">
              <a:solidFill>
                <a:srgbClr val="000000"/>
              </a:solidFill>
              <a:latin typeface="Arial"/>
            </a:endParaRPr>
          </a:p>
          <a:p>
            <a:pPr defTabSz="914400">
              <a:lnSpc>
                <a:spcPct val="100000"/>
              </a:lnSpc>
            </a:pPr>
            <a:endParaRPr lang="en-US" sz="1500" b="0" strike="noStrike" spc="-1">
              <a:solidFill>
                <a:srgbClr val="000000"/>
              </a:solidFill>
              <a:latin typeface="Arial"/>
            </a:endParaRPr>
          </a:p>
          <a:p>
            <a:pPr marL="285840"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Initial Data Exploration:</a:t>
            </a:r>
            <a:endParaRPr lang="en-US" sz="1500" b="0" strike="noStrike" spc="-1">
              <a:solidFill>
                <a:srgbClr val="000000"/>
              </a:solidFill>
              <a:latin typeface="Arial"/>
            </a:endParaRPr>
          </a:p>
          <a:p>
            <a:pPr marL="743040" lvl="1"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missing values, data types</a:t>
            </a:r>
            <a:endParaRPr lang="en-US" sz="1500" b="0" strike="noStrike" spc="-1">
              <a:solidFill>
                <a:srgbClr val="000000"/>
              </a:solidFill>
              <a:latin typeface="Arial"/>
            </a:endParaRPr>
          </a:p>
          <a:p>
            <a:pPr defTabSz="914400">
              <a:lnSpc>
                <a:spcPct val="100000"/>
              </a:lnSpc>
            </a:pPr>
            <a:endParaRPr lang="en-US" sz="1500" b="0" strike="noStrike" spc="-1">
              <a:solidFill>
                <a:srgbClr val="000000"/>
              </a:solidFill>
              <a:latin typeface="Arial"/>
            </a:endParaRPr>
          </a:p>
          <a:p>
            <a:pPr marL="285840"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Analyze Launch Sites:</a:t>
            </a:r>
            <a:endParaRPr lang="en-US" sz="1500" b="0" strike="noStrike" spc="-1">
              <a:solidFill>
                <a:srgbClr val="000000"/>
              </a:solidFill>
              <a:latin typeface="Arial"/>
            </a:endParaRPr>
          </a:p>
          <a:p>
            <a:pPr marL="743040" lvl="1"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“value_counts()” to count the number of launches from each unique site</a:t>
            </a:r>
            <a:endParaRPr lang="en-US" sz="1500" b="0" strike="noStrike" spc="-1">
              <a:solidFill>
                <a:srgbClr val="000000"/>
              </a:solidFill>
              <a:latin typeface="Arial"/>
            </a:endParaRPr>
          </a:p>
          <a:p>
            <a:pPr defTabSz="914400">
              <a:lnSpc>
                <a:spcPct val="100000"/>
              </a:lnSpc>
            </a:pPr>
            <a:endParaRPr lang="en-US" sz="1500" b="0" strike="noStrike" spc="-1">
              <a:solidFill>
                <a:srgbClr val="000000"/>
              </a:solidFill>
              <a:latin typeface="Arial"/>
            </a:endParaRPr>
          </a:p>
          <a:p>
            <a:pPr marL="285840"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Analyze Orbit Occurrences:</a:t>
            </a:r>
            <a:endParaRPr lang="en-US" sz="1500" b="0" strike="noStrike" spc="-1">
              <a:solidFill>
                <a:srgbClr val="000000"/>
              </a:solidFill>
              <a:latin typeface="Arial"/>
            </a:endParaRPr>
          </a:p>
          <a:p>
            <a:pPr marL="743040" lvl="1"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“value_counts()” to determine the frequency of each orbit type</a:t>
            </a:r>
            <a:endParaRPr lang="en-US" sz="1500" b="0" strike="noStrike" spc="-1">
              <a:solidFill>
                <a:srgbClr val="000000"/>
              </a:solidFill>
              <a:latin typeface="Arial"/>
            </a:endParaRPr>
          </a:p>
          <a:p>
            <a:pPr defTabSz="914400">
              <a:lnSpc>
                <a:spcPct val="100000"/>
              </a:lnSpc>
            </a:pPr>
            <a:endParaRPr lang="en-US" sz="1500" b="0" strike="noStrike" spc="-1">
              <a:solidFill>
                <a:srgbClr val="000000"/>
              </a:solidFill>
              <a:latin typeface="Arial"/>
            </a:endParaRPr>
          </a:p>
          <a:p>
            <a:pPr marL="285840"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Analyze Mission Outcomes:</a:t>
            </a:r>
            <a:endParaRPr lang="en-US" sz="1500" b="0" strike="noStrike" spc="-1">
              <a:solidFill>
                <a:srgbClr val="000000"/>
              </a:solidFill>
              <a:latin typeface="Arial"/>
            </a:endParaRPr>
          </a:p>
          <a:p>
            <a:pPr marL="743040" lvl="1"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“value_counts()”  to tally the occurrences of different landing outc-omes. </a:t>
            </a:r>
            <a:endParaRPr lang="en-US" sz="1500" b="0" strike="noStrike" spc="-1">
              <a:solidFill>
                <a:srgbClr val="000000"/>
              </a:solidFill>
              <a:latin typeface="Arial"/>
            </a:endParaRPr>
          </a:p>
          <a:p>
            <a:pPr marL="743040" lvl="1"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Defining “bad_outcomes”  include all outcomes that represent an unsuccessful first stage landing</a:t>
            </a:r>
            <a:endParaRPr lang="en-US" sz="1500" b="0" strike="noStrike" spc="-1">
              <a:solidFill>
                <a:srgbClr val="000000"/>
              </a:solidFill>
              <a:latin typeface="Arial"/>
            </a:endParaRPr>
          </a:p>
          <a:p>
            <a:pPr defTabSz="914400">
              <a:lnSpc>
                <a:spcPct val="100000"/>
              </a:lnSpc>
            </a:pPr>
            <a:endParaRPr lang="en-US" sz="1500" b="0" strike="noStrike" spc="-1">
              <a:solidFill>
                <a:srgbClr val="000000"/>
              </a:solidFill>
              <a:latin typeface="Arial"/>
            </a:endParaRPr>
          </a:p>
          <a:p>
            <a:pPr marL="285840"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Create Landing Outcome Label:</a:t>
            </a:r>
            <a:endParaRPr lang="en-US" sz="1500" b="0" strike="noStrike" spc="-1">
              <a:solidFill>
                <a:srgbClr val="000000"/>
              </a:solidFill>
              <a:latin typeface="Arial"/>
            </a:endParaRPr>
          </a:p>
          <a:p>
            <a:pPr marL="743040" lvl="1"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A new column ‘class’ is created. </a:t>
            </a:r>
            <a:endParaRPr lang="en-US" sz="1500" b="0" strike="noStrike" spc="-1">
              <a:solidFill>
                <a:srgbClr val="000000"/>
              </a:solidFill>
              <a:latin typeface="Arial"/>
            </a:endParaRPr>
          </a:p>
          <a:p>
            <a:pPr marL="743040" lvl="1" indent="-285840" defTabSz="914400">
              <a:lnSpc>
                <a:spcPct val="100000"/>
              </a:lnSpc>
              <a:buClr>
                <a:srgbClr val="292929"/>
              </a:buClr>
              <a:buFont typeface="Arial"/>
              <a:buChar char="•"/>
            </a:pPr>
            <a:r>
              <a:rPr lang="en-US" sz="1500" b="0" strike="noStrike" spc="-1">
                <a:solidFill>
                  <a:schemeClr val="accent3">
                    <a:lumMod val="25000"/>
                  </a:schemeClr>
                </a:solidFill>
                <a:latin typeface="Abadi"/>
              </a:rPr>
              <a:t>For bad_outcomes `0` is set, `bad_outcomes` Otherwise is set `1`</a:t>
            </a:r>
            <a:endParaRPr lang="en-US" sz="1500" b="0" strike="noStrike" spc="-1">
              <a:solidFill>
                <a:srgbClr val="000000"/>
              </a:solidFill>
              <a:latin typeface="Arial"/>
            </a:endParaRPr>
          </a:p>
        </p:txBody>
      </p:sp>
      <p:sp>
        <p:nvSpPr>
          <p:cNvPr id="3" name="PlaceHolder 2"/>
          <p:cNvSpPr>
            <a:spLocks noGrp="1"/>
          </p:cNvSpPr>
          <p:nvPr>
            <p:ph type="sldNum" idx="1"/>
          </p:nvPr>
        </p:nvSpPr>
        <p:spPr/>
        <p:txBody>
          <a:bodyPr/>
          <a:lstStyle/>
          <a:p>
            <a:fld id="{314A08EF-E774-43F2-B83F-E24BAE4BD59A}" type="slidenum">
              <a:t>11</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Data Wrangling </a:t>
            </a:r>
            <a:r>
              <a:rPr lang="en-DE" sz="4000" b="0" strike="noStrike" spc="-1">
                <a:solidFill>
                  <a:srgbClr val="0B49CB"/>
                </a:solidFill>
                <a:latin typeface="Abadi"/>
                <a:ea typeface="IBM Plex Mono SemiBold"/>
              </a:rPr>
              <a:t>–</a:t>
            </a:r>
            <a:r>
              <a:rPr lang="en-US" sz="4000" b="0" strike="noStrike" spc="-1">
                <a:solidFill>
                  <a:srgbClr val="0B49CB"/>
                </a:solidFill>
                <a:latin typeface="Abadi"/>
                <a:ea typeface="IBM Plex Mono SemiBold"/>
              </a:rPr>
              <a:t> flow chart</a:t>
            </a:r>
            <a:endParaRPr lang="en-US" sz="4000" b="0" strike="noStrike" spc="-1">
              <a:solidFill>
                <a:srgbClr val="000000"/>
              </a:solidFill>
              <a:latin typeface="Arial"/>
            </a:endParaRPr>
          </a:p>
        </p:txBody>
      </p:sp>
      <p:cxnSp>
        <p:nvCxnSpPr>
          <p:cNvPr id="123" name="Gerader Verbinder 6"/>
          <p:cNvCxnSpPr/>
          <p:nvPr/>
        </p:nvCxnSpPr>
        <p:spPr>
          <a:xfrm flipV="1">
            <a:off x="838080" y="1240920"/>
            <a:ext cx="10515960" cy="26280"/>
          </a:xfrm>
          <a:prstGeom prst="straightConnector1">
            <a:avLst/>
          </a:prstGeom>
          <a:ln>
            <a:solidFill>
              <a:srgbClr val="4472C4"/>
            </a:solidFill>
          </a:ln>
        </p:spPr>
      </p:cxnSp>
      <p:sp>
        <p:nvSpPr>
          <p:cNvPr id="124" name="Abgerundetes Rechteck 8"/>
          <p:cNvSpPr/>
          <p:nvPr/>
        </p:nvSpPr>
        <p:spPr>
          <a:xfrm>
            <a:off x="5610600" y="1549080"/>
            <a:ext cx="1828440" cy="5536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accent3">
                    <a:lumMod val="25000"/>
                  </a:schemeClr>
                </a:solidFill>
                <a:latin typeface="Abadi"/>
              </a:rPr>
              <a:t>Data Import</a:t>
            </a:r>
            <a:endParaRPr lang="en-US" sz="1800" b="0" strike="noStrike" spc="-1">
              <a:solidFill>
                <a:srgbClr val="000000"/>
              </a:solidFill>
              <a:latin typeface="Arial"/>
            </a:endParaRPr>
          </a:p>
        </p:txBody>
      </p:sp>
      <p:sp>
        <p:nvSpPr>
          <p:cNvPr id="125" name="Abgerundetes Rechteck 9"/>
          <p:cNvSpPr/>
          <p:nvPr/>
        </p:nvSpPr>
        <p:spPr>
          <a:xfrm>
            <a:off x="5107680" y="2575800"/>
            <a:ext cx="2873520" cy="5914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accent3">
                    <a:lumMod val="25000"/>
                  </a:schemeClr>
                </a:solidFill>
                <a:latin typeface="Abadi"/>
              </a:rPr>
              <a:t>Initial Data Exploration</a:t>
            </a:r>
            <a:endParaRPr lang="en-US" sz="1800" b="0" strike="noStrike" spc="-1">
              <a:solidFill>
                <a:srgbClr val="000000"/>
              </a:solidFill>
              <a:latin typeface="Arial"/>
            </a:endParaRPr>
          </a:p>
        </p:txBody>
      </p:sp>
      <p:sp>
        <p:nvSpPr>
          <p:cNvPr id="126" name="Abgerundetes Rechteck 10"/>
          <p:cNvSpPr/>
          <p:nvPr/>
        </p:nvSpPr>
        <p:spPr>
          <a:xfrm>
            <a:off x="3318120" y="3620880"/>
            <a:ext cx="2599200" cy="6094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accent3">
                    <a:lumMod val="25000"/>
                  </a:schemeClr>
                </a:solidFill>
                <a:latin typeface="Abadi"/>
              </a:rPr>
              <a:t>Analyze Launch Sites</a:t>
            </a:r>
            <a:endParaRPr lang="en-US" sz="1800" b="0" strike="noStrike" spc="-1">
              <a:solidFill>
                <a:srgbClr val="000000"/>
              </a:solidFill>
              <a:latin typeface="Arial"/>
            </a:endParaRPr>
          </a:p>
        </p:txBody>
      </p:sp>
      <p:sp>
        <p:nvSpPr>
          <p:cNvPr id="127" name="Abgerundetes Rechteck 11"/>
          <p:cNvSpPr/>
          <p:nvPr/>
        </p:nvSpPr>
        <p:spPr>
          <a:xfrm>
            <a:off x="6534720" y="3623400"/>
            <a:ext cx="3200040" cy="56772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accent3">
                    <a:lumMod val="25000"/>
                  </a:schemeClr>
                </a:solidFill>
                <a:latin typeface="Abadi"/>
              </a:rPr>
              <a:t>Analyze Orbit Occurrences</a:t>
            </a:r>
            <a:endParaRPr lang="en-US" sz="1800" b="0" strike="noStrike" spc="-1">
              <a:solidFill>
                <a:srgbClr val="000000"/>
              </a:solidFill>
              <a:latin typeface="Arial"/>
            </a:endParaRPr>
          </a:p>
        </p:txBody>
      </p:sp>
      <p:sp>
        <p:nvSpPr>
          <p:cNvPr id="128" name="Abgerundetes Rechteck 12"/>
          <p:cNvSpPr/>
          <p:nvPr/>
        </p:nvSpPr>
        <p:spPr>
          <a:xfrm>
            <a:off x="4669920" y="4789080"/>
            <a:ext cx="3474360" cy="6346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accent3">
                    <a:lumMod val="25000"/>
                  </a:schemeClr>
                </a:solidFill>
                <a:latin typeface="Abadi"/>
              </a:rPr>
              <a:t>Analyze Mission Outcomes</a:t>
            </a:r>
            <a:endParaRPr lang="en-US" sz="1800" b="0" strike="noStrike" spc="-1">
              <a:solidFill>
                <a:srgbClr val="000000"/>
              </a:solidFill>
              <a:latin typeface="Arial"/>
            </a:endParaRPr>
          </a:p>
        </p:txBody>
      </p:sp>
      <p:sp>
        <p:nvSpPr>
          <p:cNvPr id="129" name="Abgerundetes Rechteck 13"/>
          <p:cNvSpPr/>
          <p:nvPr/>
        </p:nvSpPr>
        <p:spPr>
          <a:xfrm>
            <a:off x="4428360" y="5779800"/>
            <a:ext cx="3957840" cy="7408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accent3">
                    <a:lumMod val="25000"/>
                  </a:schemeClr>
                </a:solidFill>
                <a:latin typeface="Abadi"/>
              </a:rPr>
              <a:t>Create Landing Outcome Label</a:t>
            </a:r>
            <a:endParaRPr lang="en-US" sz="1800" b="0" strike="noStrike" spc="-1">
              <a:solidFill>
                <a:srgbClr val="000000"/>
              </a:solidFill>
              <a:latin typeface="Arial"/>
            </a:endParaRPr>
          </a:p>
          <a:p>
            <a:pPr algn="ctr" defTabSz="914400">
              <a:lnSpc>
                <a:spcPct val="100000"/>
              </a:lnSpc>
            </a:pPr>
            <a:r>
              <a:rPr lang="en-US" sz="1800" b="0" strike="noStrike" spc="-1">
                <a:solidFill>
                  <a:schemeClr val="accent3">
                    <a:lumMod val="25000"/>
                  </a:schemeClr>
                </a:solidFill>
                <a:latin typeface="Abadi"/>
              </a:rPr>
              <a:t>0 or 1</a:t>
            </a:r>
            <a:endParaRPr lang="en-US" sz="1800" b="0" strike="noStrike" spc="-1">
              <a:solidFill>
                <a:srgbClr val="000000"/>
              </a:solidFill>
              <a:latin typeface="Arial"/>
            </a:endParaRPr>
          </a:p>
        </p:txBody>
      </p:sp>
      <p:sp>
        <p:nvSpPr>
          <p:cNvPr id="130" name="Ellipse 14"/>
          <p:cNvSpPr/>
          <p:nvPr/>
        </p:nvSpPr>
        <p:spPr>
          <a:xfrm>
            <a:off x="940680" y="1425240"/>
            <a:ext cx="1749960" cy="1018440"/>
          </a:xfrm>
          <a:prstGeom prst="ellipse">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2400" b="0" strike="noStrike" spc="-1">
                <a:solidFill>
                  <a:schemeClr val="lt1"/>
                </a:solidFill>
                <a:latin typeface="Calibri"/>
              </a:rPr>
              <a:t>Start</a:t>
            </a:r>
            <a:endParaRPr lang="en-US" sz="2400" b="0" strike="noStrike" spc="-1">
              <a:solidFill>
                <a:srgbClr val="FFFFFF"/>
              </a:solidFill>
              <a:latin typeface="Arial"/>
            </a:endParaRPr>
          </a:p>
        </p:txBody>
      </p:sp>
      <p:sp>
        <p:nvSpPr>
          <p:cNvPr id="131" name="Ellipse 15"/>
          <p:cNvSpPr/>
          <p:nvPr/>
        </p:nvSpPr>
        <p:spPr>
          <a:xfrm>
            <a:off x="901440" y="5576400"/>
            <a:ext cx="1749960" cy="1018440"/>
          </a:xfrm>
          <a:prstGeom prst="ellipse">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2400" b="0" strike="noStrike" spc="-1">
                <a:solidFill>
                  <a:schemeClr val="lt1"/>
                </a:solidFill>
                <a:latin typeface="Calibri"/>
              </a:rPr>
              <a:t>End</a:t>
            </a:r>
            <a:endParaRPr lang="en-US" sz="2400" b="0" strike="noStrike" spc="-1">
              <a:solidFill>
                <a:srgbClr val="FFFFFF"/>
              </a:solidFill>
              <a:latin typeface="Arial"/>
            </a:endParaRPr>
          </a:p>
        </p:txBody>
      </p:sp>
      <p:cxnSp>
        <p:nvCxnSpPr>
          <p:cNvPr id="132" name="Gerade Verbindung mit Pfeil 21"/>
          <p:cNvCxnSpPr>
            <a:stCxn id="124" idx="2"/>
            <a:endCxn id="125" idx="0"/>
          </p:cNvCxnSpPr>
          <p:nvPr/>
        </p:nvCxnSpPr>
        <p:spPr>
          <a:xfrm>
            <a:off x="6524640" y="2102760"/>
            <a:ext cx="20160" cy="473400"/>
          </a:xfrm>
          <a:prstGeom prst="straightConnector1">
            <a:avLst/>
          </a:prstGeom>
          <a:ln w="50800">
            <a:solidFill>
              <a:srgbClr val="4472C4"/>
            </a:solidFill>
            <a:tailEnd type="triangle" w="med" len="med"/>
          </a:ln>
        </p:spPr>
      </p:cxnSp>
      <p:cxnSp>
        <p:nvCxnSpPr>
          <p:cNvPr id="133" name="Gewinkelter Verbinder 23"/>
          <p:cNvCxnSpPr>
            <a:stCxn id="125" idx="2"/>
            <a:endCxn id="126" idx="0"/>
          </p:cNvCxnSpPr>
          <p:nvPr/>
        </p:nvCxnSpPr>
        <p:spPr>
          <a:xfrm rot="5400000">
            <a:off x="5354280" y="2430720"/>
            <a:ext cx="453960" cy="1927080"/>
          </a:xfrm>
          <a:prstGeom prst="bentConnector3">
            <a:avLst>
              <a:gd name="adj1" fmla="val 50000"/>
            </a:avLst>
          </a:prstGeom>
          <a:ln w="50800">
            <a:solidFill>
              <a:srgbClr val="4472C4"/>
            </a:solidFill>
            <a:tailEnd type="triangle" w="med" len="med"/>
          </a:ln>
        </p:spPr>
      </p:cxnSp>
      <p:cxnSp>
        <p:nvCxnSpPr>
          <p:cNvPr id="134" name="Gewinkelter Verbinder 26"/>
          <p:cNvCxnSpPr>
            <a:stCxn id="125" idx="2"/>
            <a:endCxn id="127" idx="0"/>
          </p:cNvCxnSpPr>
          <p:nvPr/>
        </p:nvCxnSpPr>
        <p:spPr>
          <a:xfrm rot="16200000" flipH="1">
            <a:off x="7111440" y="2599920"/>
            <a:ext cx="456480" cy="1590480"/>
          </a:xfrm>
          <a:prstGeom prst="bentConnector3">
            <a:avLst>
              <a:gd name="adj1" fmla="val 50039"/>
            </a:avLst>
          </a:prstGeom>
          <a:ln w="50800">
            <a:solidFill>
              <a:srgbClr val="4472C4"/>
            </a:solidFill>
            <a:tailEnd type="triangle" w="med" len="med"/>
          </a:ln>
        </p:spPr>
      </p:cxnSp>
      <p:cxnSp>
        <p:nvCxnSpPr>
          <p:cNvPr id="135" name="Gewinkelter Verbinder 30"/>
          <p:cNvCxnSpPr>
            <a:stCxn id="127" idx="3"/>
            <a:endCxn id="128" idx="3"/>
          </p:cNvCxnSpPr>
          <p:nvPr/>
        </p:nvCxnSpPr>
        <p:spPr>
          <a:xfrm flipH="1">
            <a:off x="8144280" y="3907080"/>
            <a:ext cx="1590840" cy="1199520"/>
          </a:xfrm>
          <a:prstGeom prst="bentConnector3">
            <a:avLst>
              <a:gd name="adj1" fmla="val -14350"/>
            </a:avLst>
          </a:prstGeom>
          <a:ln w="50800">
            <a:solidFill>
              <a:srgbClr val="4472C4"/>
            </a:solidFill>
            <a:tailEnd type="triangle" w="med" len="med"/>
          </a:ln>
        </p:spPr>
      </p:cxnSp>
      <p:cxnSp>
        <p:nvCxnSpPr>
          <p:cNvPr id="136" name="Gewinkelter Verbinder 32"/>
          <p:cNvCxnSpPr>
            <a:stCxn id="126" idx="1"/>
          </p:cNvCxnSpPr>
          <p:nvPr/>
        </p:nvCxnSpPr>
        <p:spPr>
          <a:xfrm rot="10800000" flipH="1" flipV="1">
            <a:off x="3318120" y="3925440"/>
            <a:ext cx="1299960" cy="1299960"/>
          </a:xfrm>
          <a:prstGeom prst="bentConnector3">
            <a:avLst>
              <a:gd name="adj1" fmla="val -17617"/>
            </a:avLst>
          </a:prstGeom>
          <a:ln w="50800">
            <a:solidFill>
              <a:srgbClr val="4472C4"/>
            </a:solidFill>
            <a:tailEnd type="triangle" w="med" len="med"/>
          </a:ln>
        </p:spPr>
      </p:cxnSp>
      <p:cxnSp>
        <p:nvCxnSpPr>
          <p:cNvPr id="137" name="Gerade Verbindung mit Pfeil 34"/>
          <p:cNvCxnSpPr>
            <a:stCxn id="128" idx="2"/>
            <a:endCxn id="129" idx="0"/>
          </p:cNvCxnSpPr>
          <p:nvPr/>
        </p:nvCxnSpPr>
        <p:spPr>
          <a:xfrm>
            <a:off x="6406920" y="5423760"/>
            <a:ext cx="720" cy="356400"/>
          </a:xfrm>
          <a:prstGeom prst="straightConnector1">
            <a:avLst/>
          </a:prstGeom>
          <a:ln w="50800">
            <a:solidFill>
              <a:srgbClr val="4472C4"/>
            </a:solidFill>
            <a:tailEnd type="triangle" w="med" len="med"/>
          </a:ln>
        </p:spPr>
      </p:cxnSp>
      <p:sp>
        <p:nvSpPr>
          <p:cNvPr id="138" name="Textfeld 35"/>
          <p:cNvSpPr/>
          <p:nvPr/>
        </p:nvSpPr>
        <p:spPr>
          <a:xfrm>
            <a:off x="428400" y="3464280"/>
            <a:ext cx="22719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Calibri"/>
              </a:rPr>
              <a:t>This tasks are parallel and not dependent on each other.</a:t>
            </a:r>
            <a:endParaRPr lang="en-US" sz="1800" b="0" strike="noStrike" spc="-1">
              <a:solidFill>
                <a:srgbClr val="000000"/>
              </a:solidFill>
              <a:latin typeface="Arial"/>
            </a:endParaRPr>
          </a:p>
        </p:txBody>
      </p:sp>
      <p:sp>
        <p:nvSpPr>
          <p:cNvPr id="139" name="Pfeil nach rechts 36"/>
          <p:cNvSpPr/>
          <p:nvPr/>
        </p:nvSpPr>
        <p:spPr>
          <a:xfrm>
            <a:off x="2965320" y="5904360"/>
            <a:ext cx="1083960" cy="61632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40" name="Pfeil nach rechts 37"/>
          <p:cNvSpPr/>
          <p:nvPr/>
        </p:nvSpPr>
        <p:spPr>
          <a:xfrm>
            <a:off x="3174120" y="1613160"/>
            <a:ext cx="1109880" cy="55368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4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EDA with Data Visualization</a:t>
            </a:r>
            <a:endParaRPr lang="en-US" sz="4000" b="0" strike="noStrike" spc="-1">
              <a:solidFill>
                <a:srgbClr val="000000"/>
              </a:solidFill>
              <a:latin typeface="Arial"/>
            </a:endParaRPr>
          </a:p>
        </p:txBody>
      </p:sp>
      <p:graphicFrame>
        <p:nvGraphicFramePr>
          <p:cNvPr id="142" name="Tabelle 1"/>
          <p:cNvGraphicFramePr/>
          <p:nvPr>
            <p:extLst>
              <p:ext uri="{D42A27DB-BD31-4B8C-83A1-F6EECF244321}">
                <p14:modId xmlns:p14="http://schemas.microsoft.com/office/powerpoint/2010/main" val="2861058909"/>
              </p:ext>
            </p:extLst>
          </p:nvPr>
        </p:nvGraphicFramePr>
        <p:xfrm>
          <a:off x="770040" y="1390680"/>
          <a:ext cx="11090520" cy="5200560"/>
        </p:xfrm>
        <a:graphic>
          <a:graphicData uri="http://schemas.openxmlformats.org/drawingml/2006/table">
            <a:tbl>
              <a:tblPr/>
              <a:tblGrid>
                <a:gridCol w="3696840">
                  <a:extLst>
                    <a:ext uri="{9D8B030D-6E8A-4147-A177-3AD203B41FA5}">
                      <a16:colId xmlns:a16="http://schemas.microsoft.com/office/drawing/2014/main" val="20000"/>
                    </a:ext>
                  </a:extLst>
                </a:gridCol>
                <a:gridCol w="1701360">
                  <a:extLst>
                    <a:ext uri="{9D8B030D-6E8A-4147-A177-3AD203B41FA5}">
                      <a16:colId xmlns:a16="http://schemas.microsoft.com/office/drawing/2014/main" val="20001"/>
                    </a:ext>
                  </a:extLst>
                </a:gridCol>
                <a:gridCol w="5692320">
                  <a:extLst>
                    <a:ext uri="{9D8B030D-6E8A-4147-A177-3AD203B41FA5}">
                      <a16:colId xmlns:a16="http://schemas.microsoft.com/office/drawing/2014/main" val="20002"/>
                    </a:ext>
                  </a:extLst>
                </a:gridCol>
              </a:tblGrid>
              <a:tr h="597600">
                <a:tc>
                  <a:txBody>
                    <a:bodyPr/>
                    <a:lstStyle/>
                    <a:p>
                      <a:pPr defTabSz="914400">
                        <a:lnSpc>
                          <a:spcPct val="100000"/>
                        </a:lnSpc>
                      </a:pPr>
                      <a:r>
                        <a:rPr lang="en-US" sz="1600" b="1" strike="noStrike" spc="-1" dirty="0">
                          <a:solidFill>
                            <a:schemeClr val="lt1"/>
                          </a:solidFill>
                          <a:latin typeface="Abadi"/>
                        </a:rPr>
                        <a:t>What variables are plotted?</a:t>
                      </a:r>
                      <a:endParaRPr lang="en-US" sz="1600" b="0" strike="noStrike" spc="-1" dirty="0">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600" b="1" strike="noStrike" spc="-1">
                          <a:solidFill>
                            <a:schemeClr val="lt1"/>
                          </a:solidFill>
                          <a:latin typeface="Abadi"/>
                        </a:rPr>
                        <a:t>Plot type</a:t>
                      </a:r>
                      <a:endParaRPr lang="en-US" sz="16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600" b="1" strike="noStrike" spc="-1">
                          <a:solidFill>
                            <a:schemeClr val="lt1"/>
                          </a:solidFill>
                          <a:latin typeface="Abadi"/>
                        </a:rPr>
                        <a:t>What is the plot saying?</a:t>
                      </a:r>
                      <a:endParaRPr lang="en-US" sz="16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972000">
                <a:tc>
                  <a:txBody>
                    <a:bodyPr/>
                    <a:lstStyle/>
                    <a:p>
                      <a:pPr defTabSz="914400">
                        <a:lnSpc>
                          <a:spcPct val="100000"/>
                        </a:lnSpc>
                        <a:tabLst>
                          <a:tab pos="0" algn="l"/>
                        </a:tabLst>
                      </a:pPr>
                      <a:r>
                        <a:rPr lang="en-US" sz="1600" b="0" strike="noStrike" spc="-1" dirty="0">
                          <a:solidFill>
                            <a:schemeClr val="accent3">
                              <a:lumMod val="25000"/>
                            </a:schemeClr>
                          </a:solidFill>
                          <a:latin typeface="Abadi"/>
                        </a:rPr>
                        <a:t>Relationship of Flight Number and </a:t>
                      </a:r>
                      <a:r>
                        <a:rPr lang="en-US" sz="1600" b="0" strike="noStrike" spc="-1" dirty="0" err="1">
                          <a:solidFill>
                            <a:schemeClr val="accent3">
                              <a:lumMod val="25000"/>
                            </a:schemeClr>
                          </a:solidFill>
                          <a:latin typeface="Abadi"/>
                        </a:rPr>
                        <a:t>PayloadMass</a:t>
                      </a:r>
                      <a:r>
                        <a:rPr lang="en-US" sz="1600" b="0" strike="noStrike" spc="-1" dirty="0">
                          <a:solidFill>
                            <a:schemeClr val="accent3">
                              <a:lumMod val="25000"/>
                            </a:schemeClr>
                          </a:solidFill>
                          <a:latin typeface="Abadi"/>
                        </a:rPr>
                        <a:t> by Class'</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tabLst>
                          <a:tab pos="0" algn="l"/>
                        </a:tabLst>
                      </a:pPr>
                      <a:r>
                        <a:rPr lang="en-US" sz="1600" b="0" strike="noStrike" spc="-1" dirty="0" err="1">
                          <a:solidFill>
                            <a:schemeClr val="dk1"/>
                          </a:solidFill>
                          <a:latin typeface="Abadi"/>
                        </a:rPr>
                        <a:t>sns.catplot</a:t>
                      </a:r>
                      <a:r>
                        <a:rPr lang="en-US" sz="1600" b="0" strike="noStrike" spc="-1" dirty="0">
                          <a:solidFill>
                            <a:schemeClr val="dk1"/>
                          </a:solidFill>
                          <a:latin typeface="Abadi"/>
                        </a:rPr>
                        <a:t> </a:t>
                      </a:r>
                      <a:endParaRPr lang="en-US" sz="1600" b="0" strike="noStrike" spc="-1" dirty="0">
                        <a:solidFill>
                          <a:srgbClr val="000000"/>
                        </a:solidFill>
                        <a:latin typeface="Arial"/>
                      </a:endParaRPr>
                    </a:p>
                    <a:p>
                      <a:pPr defTabSz="914400">
                        <a:lnSpc>
                          <a:spcPct val="100000"/>
                        </a:lnSpc>
                        <a:tabLst>
                          <a:tab pos="0" algn="l"/>
                        </a:tabLst>
                      </a:pPr>
                      <a:r>
                        <a:rPr lang="en-US" sz="1600" b="0" strike="noStrike" spc="-1" dirty="0">
                          <a:solidFill>
                            <a:schemeClr val="dk1"/>
                          </a:solidFill>
                          <a:latin typeface="Abadi"/>
                        </a:rPr>
                        <a:t>as scatterplot</a:t>
                      </a:r>
                      <a:endParaRPr lang="en-US" sz="1600" b="0" strike="noStrike" spc="-1" dirty="0">
                        <a:solidFill>
                          <a:srgbClr val="000000"/>
                        </a:solidFill>
                        <a:latin typeface="Arial"/>
                      </a:endParaRPr>
                    </a:p>
                    <a:p>
                      <a:pPr defTabSz="914400">
                        <a:lnSpc>
                          <a:spcPct val="100000"/>
                        </a:lnSpc>
                        <a:tabLst>
                          <a:tab pos="0" algn="l"/>
                        </a:tabLst>
                      </a:pP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spcBef>
                          <a:spcPts val="1400"/>
                        </a:spcBef>
                        <a:tabLst>
                          <a:tab pos="0" algn="l"/>
                        </a:tabLst>
                      </a:pPr>
                      <a:r>
                        <a:rPr lang="en-US" sz="1600" b="0" strike="noStrike" spc="-1" dirty="0">
                          <a:solidFill>
                            <a:schemeClr val="dk1"/>
                          </a:solidFill>
                          <a:latin typeface="Abadi"/>
                        </a:rPr>
                        <a:t>As the flight number increases, the first stage is more likely to land successfully. With more massive payloads, the first stage often returns successfully.</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1"/>
                  </a:ext>
                </a:extLst>
              </a:tr>
              <a:tr h="1548000">
                <a:tc>
                  <a:txBody>
                    <a:bodyPr/>
                    <a:lstStyle/>
                    <a:p>
                      <a:pPr defTabSz="914400">
                        <a:lnSpc>
                          <a:spcPct val="100000"/>
                        </a:lnSpc>
                      </a:pPr>
                      <a:r>
                        <a:rPr lang="en-US" sz="1600" b="0" strike="noStrike" spc="-1" dirty="0">
                          <a:solidFill>
                            <a:schemeClr val="dk1"/>
                          </a:solidFill>
                          <a:latin typeface="Abadi"/>
                        </a:rPr>
                        <a:t>Launch Site of Flight Number and </a:t>
                      </a:r>
                      <a:r>
                        <a:rPr lang="en-US" sz="1600" b="0" strike="noStrike" spc="-1" dirty="0" err="1">
                          <a:solidFill>
                            <a:schemeClr val="dk1"/>
                          </a:solidFill>
                          <a:latin typeface="Abadi"/>
                        </a:rPr>
                        <a:t>PayloadMass</a:t>
                      </a:r>
                      <a:r>
                        <a:rPr lang="en-US" sz="1600" b="0" strike="noStrike" spc="-1" dirty="0">
                          <a:solidFill>
                            <a:schemeClr val="dk1"/>
                          </a:solidFill>
                          <a:latin typeface="Abadi"/>
                        </a:rPr>
                        <a:t> by Class</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tabLst>
                          <a:tab pos="0" algn="l"/>
                        </a:tabLst>
                      </a:pPr>
                      <a:r>
                        <a:rPr lang="en-US" sz="1600" b="0" strike="noStrike" spc="-1" dirty="0" err="1">
                          <a:solidFill>
                            <a:schemeClr val="accent3">
                              <a:lumMod val="25000"/>
                            </a:schemeClr>
                          </a:solidFill>
                          <a:latin typeface="Abadi"/>
                        </a:rPr>
                        <a:t>sns.catplot</a:t>
                      </a:r>
                      <a:r>
                        <a:rPr lang="en-US" sz="1600" b="0" strike="noStrike" spc="-1" dirty="0">
                          <a:solidFill>
                            <a:schemeClr val="accent3">
                              <a:lumMod val="25000"/>
                            </a:schemeClr>
                          </a:solidFill>
                          <a:latin typeface="Abadi"/>
                        </a:rPr>
                        <a:t> </a:t>
                      </a:r>
                      <a:endParaRPr lang="en-US" sz="1600" b="0" strike="noStrike" spc="-1" dirty="0">
                        <a:solidFill>
                          <a:srgbClr val="000000"/>
                        </a:solidFill>
                        <a:latin typeface="Arial"/>
                      </a:endParaRPr>
                    </a:p>
                    <a:p>
                      <a:pPr defTabSz="914400">
                        <a:lnSpc>
                          <a:spcPct val="100000"/>
                        </a:lnSpc>
                        <a:tabLst>
                          <a:tab pos="0" algn="l"/>
                        </a:tabLst>
                      </a:pPr>
                      <a:r>
                        <a:rPr lang="en-US" sz="1600" b="0" strike="noStrike" spc="-1" dirty="0">
                          <a:solidFill>
                            <a:schemeClr val="dk1"/>
                          </a:solidFill>
                          <a:latin typeface="Abadi"/>
                        </a:rPr>
                        <a:t>as scatterplot</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600" b="0" strike="noStrike" spc="-1" dirty="0">
                          <a:solidFill>
                            <a:schemeClr val="dk1"/>
                          </a:solidFill>
                          <a:latin typeface="Abadi"/>
                        </a:rPr>
                        <a:t>As the flight number increases the successful launches are increasing, too.</a:t>
                      </a:r>
                      <a:r>
                        <a:rPr sz="1600" dirty="0"/>
                        <a:t/>
                      </a:r>
                      <a:br>
                        <a:rPr sz="1600" dirty="0"/>
                      </a:br>
                      <a:r>
                        <a:rPr lang="en-US" sz="1600" b="0" strike="noStrike" spc="-1" dirty="0" err="1">
                          <a:solidFill>
                            <a:schemeClr val="dk1"/>
                          </a:solidFill>
                          <a:latin typeface="Abadi"/>
                        </a:rPr>
                        <a:t>CCFA</a:t>
                      </a:r>
                      <a:r>
                        <a:rPr lang="en-US" sz="1600" b="0" strike="noStrike" spc="-1" dirty="0">
                          <a:solidFill>
                            <a:schemeClr val="dk1"/>
                          </a:solidFill>
                          <a:latin typeface="Abadi"/>
                        </a:rPr>
                        <a:t> has the most launches. </a:t>
                      </a:r>
                      <a:r>
                        <a:rPr lang="en-US" sz="1600" b="0" strike="noStrike" spc="-1" dirty="0" err="1">
                          <a:solidFill>
                            <a:schemeClr val="dk1"/>
                          </a:solidFill>
                          <a:latin typeface="Abadi"/>
                        </a:rPr>
                        <a:t>VAFB</a:t>
                      </a:r>
                      <a:r>
                        <a:rPr lang="en-US" sz="1600" b="0" strike="noStrike" spc="-1" dirty="0">
                          <a:solidFill>
                            <a:schemeClr val="dk1"/>
                          </a:solidFill>
                          <a:latin typeface="Abadi"/>
                        </a:rPr>
                        <a:t> has the smallest number of launches. The number of successful launches are similar distributed over the launch sites.</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2"/>
                  </a:ext>
                </a:extLst>
              </a:tr>
              <a:tr h="1260000">
                <a:tc>
                  <a:txBody>
                    <a:bodyPr/>
                    <a:lstStyle/>
                    <a:p>
                      <a:pPr defTabSz="914400">
                        <a:lnSpc>
                          <a:spcPct val="100000"/>
                        </a:lnSpc>
                      </a:pPr>
                      <a:r>
                        <a:rPr lang="en-US" sz="1600" b="0" strike="noStrike" spc="-1" dirty="0">
                          <a:solidFill>
                            <a:schemeClr val="dk1"/>
                          </a:solidFill>
                          <a:latin typeface="Abadi"/>
                        </a:rPr>
                        <a:t>Relationship of launch site and </a:t>
                      </a:r>
                      <a:r>
                        <a:rPr lang="en-US" sz="1600" b="0" strike="noStrike" spc="-1" dirty="0" err="1">
                          <a:solidFill>
                            <a:schemeClr val="dk1"/>
                          </a:solidFill>
                          <a:latin typeface="Abadi"/>
                        </a:rPr>
                        <a:t>PayloadMass</a:t>
                      </a:r>
                      <a:r>
                        <a:rPr lang="en-US" sz="1600" b="0" strike="noStrike" spc="-1" dirty="0">
                          <a:solidFill>
                            <a:schemeClr val="dk1"/>
                          </a:solidFill>
                          <a:latin typeface="Abadi"/>
                        </a:rPr>
                        <a:t> by Class</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tabLst>
                          <a:tab pos="0" algn="l"/>
                        </a:tabLst>
                      </a:pPr>
                      <a:r>
                        <a:rPr lang="en-US" sz="1600" b="0" strike="noStrike" spc="-1" dirty="0" err="1">
                          <a:solidFill>
                            <a:schemeClr val="accent3">
                              <a:lumMod val="25000"/>
                            </a:schemeClr>
                          </a:solidFill>
                          <a:latin typeface="Abadi"/>
                        </a:rPr>
                        <a:t>sns.catplot</a:t>
                      </a:r>
                      <a:r>
                        <a:rPr lang="en-US" sz="1600" b="0" strike="noStrike" spc="-1" dirty="0">
                          <a:solidFill>
                            <a:schemeClr val="accent3">
                              <a:lumMod val="25000"/>
                            </a:schemeClr>
                          </a:solidFill>
                          <a:latin typeface="Abadi"/>
                        </a:rPr>
                        <a:t> </a:t>
                      </a:r>
                      <a:endParaRPr lang="en-US" sz="1600" b="0" strike="noStrike" spc="-1" dirty="0">
                        <a:solidFill>
                          <a:srgbClr val="000000"/>
                        </a:solidFill>
                        <a:latin typeface="Arial"/>
                      </a:endParaRPr>
                    </a:p>
                    <a:p>
                      <a:pPr defTabSz="914400">
                        <a:lnSpc>
                          <a:spcPct val="100000"/>
                        </a:lnSpc>
                        <a:tabLst>
                          <a:tab pos="0" algn="l"/>
                        </a:tabLst>
                      </a:pPr>
                      <a:r>
                        <a:rPr lang="en-US" sz="1600" b="0" strike="noStrike" spc="-1" dirty="0">
                          <a:solidFill>
                            <a:schemeClr val="dk1"/>
                          </a:solidFill>
                          <a:latin typeface="Abadi"/>
                        </a:rPr>
                        <a:t>as scatterplot</a:t>
                      </a:r>
                      <a:endParaRPr lang="en-US" sz="1600" b="0" strike="noStrike" spc="-1" dirty="0">
                        <a:solidFill>
                          <a:srgbClr val="000000"/>
                        </a:solidFill>
                        <a:latin typeface="Arial"/>
                      </a:endParaRPr>
                    </a:p>
                    <a:p>
                      <a:pPr defTabSz="914400">
                        <a:lnSpc>
                          <a:spcPct val="100000"/>
                        </a:lnSpc>
                        <a:tabLst>
                          <a:tab pos="0" algn="l"/>
                        </a:tabLst>
                      </a:pP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en-US" sz="1600" b="0" strike="noStrike" spc="-1" dirty="0">
                          <a:solidFill>
                            <a:schemeClr val="dk1"/>
                          </a:solidFill>
                          <a:latin typeface="Abadi"/>
                        </a:rPr>
                        <a:t>Now if you observe Payload Mass Vs. Launch Site scatter point chart you will find for the </a:t>
                      </a:r>
                      <a:r>
                        <a:rPr lang="en-US" sz="1600" b="0" strike="noStrike" spc="-1" dirty="0" err="1">
                          <a:solidFill>
                            <a:schemeClr val="dk1"/>
                          </a:solidFill>
                          <a:latin typeface="Abadi"/>
                        </a:rPr>
                        <a:t>VAFB-SLC</a:t>
                      </a:r>
                      <a:r>
                        <a:rPr lang="en-US" sz="1600" b="0" strike="noStrike" spc="-1" dirty="0">
                          <a:solidFill>
                            <a:schemeClr val="dk1"/>
                          </a:solidFill>
                          <a:latin typeface="Abadi"/>
                        </a:rPr>
                        <a:t>  </a:t>
                      </a:r>
                      <a:r>
                        <a:rPr lang="en-US" sz="1600" b="0" strike="noStrike" spc="-1" dirty="0" err="1">
                          <a:solidFill>
                            <a:schemeClr val="dk1"/>
                          </a:solidFill>
                          <a:latin typeface="Abadi"/>
                        </a:rPr>
                        <a:t>launchsite</a:t>
                      </a:r>
                      <a:r>
                        <a:rPr lang="en-US" sz="1600" b="0" strike="noStrike" spc="-1" dirty="0">
                          <a:solidFill>
                            <a:schemeClr val="dk1"/>
                          </a:solidFill>
                          <a:latin typeface="Abadi"/>
                        </a:rPr>
                        <a:t> there are no  rockets  launched for  </a:t>
                      </a:r>
                      <a:r>
                        <a:rPr lang="en-US" sz="1600" b="0" strike="noStrike" spc="-1" dirty="0" err="1">
                          <a:solidFill>
                            <a:schemeClr val="dk1"/>
                          </a:solidFill>
                          <a:latin typeface="Abadi"/>
                        </a:rPr>
                        <a:t>heavypayload</a:t>
                      </a:r>
                      <a:r>
                        <a:rPr lang="en-US" sz="1600" b="0" strike="noStrike" spc="-1" dirty="0">
                          <a:solidFill>
                            <a:schemeClr val="dk1"/>
                          </a:solidFill>
                          <a:latin typeface="Abadi"/>
                        </a:rPr>
                        <a:t> mass(greater than 10000).</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3"/>
                  </a:ext>
                </a:extLst>
              </a:tr>
              <a:tr h="775440">
                <a:tc>
                  <a:txBody>
                    <a:bodyPr/>
                    <a:lstStyle/>
                    <a:p>
                      <a:pPr defTabSz="914400">
                        <a:lnSpc>
                          <a:spcPct val="100000"/>
                        </a:lnSpc>
                      </a:pPr>
                      <a:r>
                        <a:rPr lang="en-US" sz="1600" b="0" strike="noStrike" spc="-1" dirty="0">
                          <a:solidFill>
                            <a:schemeClr val="dk1"/>
                          </a:solidFill>
                          <a:latin typeface="Abadi"/>
                        </a:rPr>
                        <a:t>Mean success rate by orbit</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600" b="0" strike="noStrike" spc="-1" dirty="0" err="1">
                          <a:solidFill>
                            <a:schemeClr val="dk1"/>
                          </a:solidFill>
                          <a:latin typeface="Abadi"/>
                        </a:rPr>
                        <a:t>sns.barplot</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600" b="0" strike="noStrike" spc="-1" dirty="0">
                          <a:solidFill>
                            <a:schemeClr val="dk1"/>
                          </a:solidFill>
                          <a:latin typeface="Abadi"/>
                        </a:rPr>
                        <a:t>The </a:t>
                      </a:r>
                      <a:r>
                        <a:rPr lang="en-US" sz="1600" b="0" strike="noStrike" spc="-1" dirty="0" err="1">
                          <a:solidFill>
                            <a:schemeClr val="dk1"/>
                          </a:solidFill>
                          <a:latin typeface="Abadi"/>
                        </a:rPr>
                        <a:t>ES-L1</a:t>
                      </a:r>
                      <a:r>
                        <a:rPr lang="en-US" sz="1600" b="0" strike="noStrike" spc="-1" dirty="0">
                          <a:solidFill>
                            <a:schemeClr val="dk1"/>
                          </a:solidFill>
                          <a:latin typeface="Abadi"/>
                        </a:rPr>
                        <a:t>, GEO and HEO are the three highest success rates. The </a:t>
                      </a:r>
                      <a:r>
                        <a:rPr lang="en-US" sz="1600" b="0" strike="noStrike" spc="-1" dirty="0" err="1">
                          <a:solidFill>
                            <a:schemeClr val="dk1"/>
                          </a:solidFill>
                          <a:latin typeface="Abadi"/>
                        </a:rPr>
                        <a:t>ISS</a:t>
                      </a:r>
                      <a:r>
                        <a:rPr lang="en-US" sz="1600" b="0" strike="noStrike" spc="-1" dirty="0">
                          <a:solidFill>
                            <a:schemeClr val="dk1"/>
                          </a:solidFill>
                          <a:latin typeface="Abadi"/>
                        </a:rPr>
                        <a:t> and the GTO have low success rates.</a:t>
                      </a:r>
                      <a:endParaRPr lang="en-US" sz="1600" b="0" strike="noStrike" spc="-1" dirty="0">
                        <a:solidFill>
                          <a:srgbClr val="000000"/>
                        </a:solidFill>
                        <a:latin typeface="Arial"/>
                      </a:endParaRPr>
                    </a:p>
                    <a:p>
                      <a:pPr defTabSz="914400">
                        <a:lnSpc>
                          <a:spcPct val="100000"/>
                        </a:lnSpc>
                      </a:pPr>
                      <a:r>
                        <a:rPr lang="en-US" sz="1600" b="0" strike="noStrike" spc="-1" dirty="0">
                          <a:solidFill>
                            <a:schemeClr val="dk1"/>
                          </a:solidFill>
                          <a:latin typeface="Abadi"/>
                        </a:rPr>
                        <a:t>SO has got a success rate of 0.</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4"/>
                  </a:ext>
                </a:extLst>
              </a:tr>
            </a:tbl>
          </a:graphicData>
        </a:graphic>
      </p:graphicFrame>
      <p:sp>
        <p:nvSpPr>
          <p:cNvPr id="2" name="PlaceHolder 1"/>
          <p:cNvSpPr>
            <a:spLocks noGrp="1"/>
          </p:cNvSpPr>
          <p:nvPr>
            <p:ph type="sldNum" idx="1"/>
          </p:nvPr>
        </p:nvSpPr>
        <p:spPr/>
        <p:txBody>
          <a:bodyPr/>
          <a:lstStyle/>
          <a:p>
            <a:fld id="{B92D52F6-87C7-4D80-83BA-38845044541B}" type="slidenum">
              <a:t>13</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dirty="0">
                <a:solidFill>
                  <a:srgbClr val="0B49CB"/>
                </a:solidFill>
                <a:latin typeface="Abadi"/>
                <a:ea typeface="IBM Plex Mono SemiBold"/>
              </a:rPr>
              <a:t>EDA with Data Visualization</a:t>
            </a:r>
            <a:endParaRPr lang="en-US" sz="4000" b="0" strike="noStrike" spc="-1" dirty="0">
              <a:solidFill>
                <a:srgbClr val="000000"/>
              </a:solidFill>
              <a:latin typeface="Arial"/>
            </a:endParaRPr>
          </a:p>
        </p:txBody>
      </p:sp>
      <p:graphicFrame>
        <p:nvGraphicFramePr>
          <p:cNvPr id="144" name="Tabelle 9"/>
          <p:cNvGraphicFramePr/>
          <p:nvPr/>
        </p:nvGraphicFramePr>
        <p:xfrm>
          <a:off x="770040" y="1202760"/>
          <a:ext cx="11077200" cy="3548520"/>
        </p:xfrm>
        <a:graphic>
          <a:graphicData uri="http://schemas.openxmlformats.org/drawingml/2006/table">
            <a:tbl>
              <a:tblPr/>
              <a:tblGrid>
                <a:gridCol w="3692520">
                  <a:extLst>
                    <a:ext uri="{9D8B030D-6E8A-4147-A177-3AD203B41FA5}">
                      <a16:colId xmlns:a16="http://schemas.microsoft.com/office/drawing/2014/main" val="20000"/>
                    </a:ext>
                  </a:extLst>
                </a:gridCol>
                <a:gridCol w="1699200">
                  <a:extLst>
                    <a:ext uri="{9D8B030D-6E8A-4147-A177-3AD203B41FA5}">
                      <a16:colId xmlns:a16="http://schemas.microsoft.com/office/drawing/2014/main" val="20001"/>
                    </a:ext>
                  </a:extLst>
                </a:gridCol>
                <a:gridCol w="5685480">
                  <a:extLst>
                    <a:ext uri="{9D8B030D-6E8A-4147-A177-3AD203B41FA5}">
                      <a16:colId xmlns:a16="http://schemas.microsoft.com/office/drawing/2014/main" val="20002"/>
                    </a:ext>
                  </a:extLst>
                </a:gridCol>
              </a:tblGrid>
              <a:tr h="439560">
                <a:tc>
                  <a:txBody>
                    <a:bodyPr/>
                    <a:lstStyle/>
                    <a:p>
                      <a:pPr defTabSz="914400">
                        <a:lnSpc>
                          <a:spcPct val="100000"/>
                        </a:lnSpc>
                      </a:pPr>
                      <a:r>
                        <a:rPr lang="en-US" sz="1600" b="1" strike="noStrike" spc="-1" dirty="0">
                          <a:solidFill>
                            <a:schemeClr val="lt1"/>
                          </a:solidFill>
                          <a:latin typeface="Abadi"/>
                        </a:rPr>
                        <a:t>What variables are plotted?</a:t>
                      </a:r>
                      <a:endParaRPr lang="en-US" sz="1600" b="0" strike="noStrike" spc="-1" dirty="0">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600" b="1" strike="noStrike" spc="-1">
                          <a:solidFill>
                            <a:schemeClr val="lt1"/>
                          </a:solidFill>
                          <a:latin typeface="Abadi"/>
                        </a:rPr>
                        <a:t>Plot type</a:t>
                      </a:r>
                      <a:endParaRPr lang="en-US" sz="16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600" b="1" strike="noStrike" spc="-1">
                          <a:solidFill>
                            <a:schemeClr val="lt1"/>
                          </a:solidFill>
                          <a:latin typeface="Abadi"/>
                        </a:rPr>
                        <a:t>What is the plot saying?</a:t>
                      </a:r>
                      <a:endParaRPr lang="en-US" sz="16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1415520">
                <a:tc>
                  <a:txBody>
                    <a:bodyPr/>
                    <a:lstStyle/>
                    <a:p>
                      <a:pPr defTabSz="914400">
                        <a:lnSpc>
                          <a:spcPct val="100000"/>
                        </a:lnSpc>
                        <a:tabLst>
                          <a:tab pos="0" algn="l"/>
                        </a:tabLst>
                      </a:pPr>
                      <a:r>
                        <a:rPr lang="en-US" sz="1600" b="0" strike="noStrike" spc="-1" dirty="0">
                          <a:solidFill>
                            <a:schemeClr val="accent3">
                              <a:lumMod val="25000"/>
                            </a:schemeClr>
                          </a:solidFill>
                          <a:latin typeface="Abadi"/>
                        </a:rPr>
                        <a:t>Relationship of </a:t>
                      </a:r>
                      <a:r>
                        <a:rPr lang="en-US" sz="1600" b="0" strike="noStrike" spc="-1" dirty="0" err="1">
                          <a:solidFill>
                            <a:schemeClr val="accent3">
                              <a:lumMod val="25000"/>
                            </a:schemeClr>
                          </a:solidFill>
                          <a:latin typeface="Abadi"/>
                        </a:rPr>
                        <a:t>FlightNumber</a:t>
                      </a:r>
                      <a:r>
                        <a:rPr lang="en-US" sz="1600" b="0" strike="noStrike" spc="-1" dirty="0">
                          <a:solidFill>
                            <a:schemeClr val="accent3">
                              <a:lumMod val="25000"/>
                            </a:schemeClr>
                          </a:solidFill>
                          <a:latin typeface="Abadi"/>
                        </a:rPr>
                        <a:t> and Orbit type by Class</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tabLst>
                          <a:tab pos="0" algn="l"/>
                        </a:tabLst>
                      </a:pPr>
                      <a:r>
                        <a:rPr lang="en-US" sz="1600" b="0" strike="noStrike" spc="-1" dirty="0" err="1">
                          <a:solidFill>
                            <a:schemeClr val="dk1"/>
                          </a:solidFill>
                          <a:latin typeface="Abadi"/>
                        </a:rPr>
                        <a:t>sns.catplot</a:t>
                      </a:r>
                      <a:r>
                        <a:rPr lang="en-US" sz="1600" b="0" strike="noStrike" spc="-1" dirty="0">
                          <a:solidFill>
                            <a:schemeClr val="dk1"/>
                          </a:solidFill>
                          <a:latin typeface="Abadi"/>
                        </a:rPr>
                        <a:t> </a:t>
                      </a:r>
                      <a:endParaRPr lang="en-US" sz="1600" b="0" strike="noStrike" spc="-1" dirty="0">
                        <a:solidFill>
                          <a:srgbClr val="000000"/>
                        </a:solidFill>
                        <a:latin typeface="Arial"/>
                      </a:endParaRPr>
                    </a:p>
                    <a:p>
                      <a:pPr defTabSz="914400">
                        <a:lnSpc>
                          <a:spcPct val="100000"/>
                        </a:lnSpc>
                        <a:tabLst>
                          <a:tab pos="0" algn="l"/>
                        </a:tabLst>
                      </a:pPr>
                      <a:r>
                        <a:rPr lang="en-US" sz="1600" b="0" strike="noStrike" spc="-1" dirty="0">
                          <a:solidFill>
                            <a:schemeClr val="dk1"/>
                          </a:solidFill>
                          <a:latin typeface="Abadi"/>
                        </a:rPr>
                        <a:t>as scatterplot</a:t>
                      </a:r>
                      <a:endParaRPr lang="en-US" sz="1600" b="0" strike="noStrike" spc="-1" dirty="0">
                        <a:solidFill>
                          <a:srgbClr val="000000"/>
                        </a:solidFill>
                        <a:latin typeface="Arial"/>
                      </a:endParaRPr>
                    </a:p>
                    <a:p>
                      <a:pPr defTabSz="914400">
                        <a:lnSpc>
                          <a:spcPct val="100000"/>
                        </a:lnSpc>
                        <a:tabLst>
                          <a:tab pos="0" algn="l"/>
                        </a:tabLst>
                      </a:pP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spcBef>
                          <a:spcPts val="1400"/>
                        </a:spcBef>
                        <a:tabLst>
                          <a:tab pos="0" algn="l"/>
                        </a:tabLst>
                      </a:pPr>
                      <a:r>
                        <a:rPr lang="en-US" sz="1600" b="0" strike="noStrike" spc="-1" dirty="0">
                          <a:solidFill>
                            <a:schemeClr val="dk1"/>
                          </a:solidFill>
                          <a:latin typeface="Abadi"/>
                        </a:rPr>
                        <a:t>The LEO orbit, success seems to be related to the number of flights. Conversely, in the GTO orbit, there appears to be no relationship between flight number and success. </a:t>
                      </a:r>
                      <a:r>
                        <a:rPr lang="en-US" sz="1600" b="0" strike="noStrike" spc="-1" dirty="0" err="1">
                          <a:solidFill>
                            <a:schemeClr val="dk1"/>
                          </a:solidFill>
                          <a:latin typeface="Abadi"/>
                        </a:rPr>
                        <a:t>MEO</a:t>
                      </a:r>
                      <a:r>
                        <a:rPr lang="en-US" sz="1600" b="0" strike="noStrike" spc="-1" dirty="0">
                          <a:solidFill>
                            <a:schemeClr val="dk1"/>
                          </a:solidFill>
                          <a:latin typeface="Abadi"/>
                        </a:rPr>
                        <a:t>, </a:t>
                      </a:r>
                      <a:r>
                        <a:rPr lang="en-US" sz="1600" b="0" strike="noStrike" spc="-1" dirty="0" err="1">
                          <a:solidFill>
                            <a:schemeClr val="dk1"/>
                          </a:solidFill>
                          <a:latin typeface="Abadi"/>
                        </a:rPr>
                        <a:t>VLEO</a:t>
                      </a:r>
                      <a:r>
                        <a:rPr lang="en-US" sz="1600" b="0" strike="noStrike" spc="-1" dirty="0">
                          <a:solidFill>
                            <a:schemeClr val="dk1"/>
                          </a:solidFill>
                          <a:latin typeface="Abadi"/>
                        </a:rPr>
                        <a:t> were only used with high </a:t>
                      </a:r>
                      <a:r>
                        <a:rPr lang="en-US" sz="1600" b="0" strike="noStrike" spc="-1" dirty="0" err="1">
                          <a:solidFill>
                            <a:schemeClr val="dk1"/>
                          </a:solidFill>
                          <a:latin typeface="Abadi"/>
                        </a:rPr>
                        <a:t>FlightNumbers.It</a:t>
                      </a:r>
                      <a:r>
                        <a:rPr lang="en-US" sz="1600" b="0" strike="noStrike" spc="-1" dirty="0">
                          <a:solidFill>
                            <a:schemeClr val="dk1"/>
                          </a:solidFill>
                          <a:latin typeface="Abadi"/>
                        </a:rPr>
                        <a:t> seems with increasing </a:t>
                      </a:r>
                      <a:r>
                        <a:rPr lang="en-US" sz="1600" b="0" strike="noStrike" spc="-1" dirty="0" err="1">
                          <a:solidFill>
                            <a:schemeClr val="dk1"/>
                          </a:solidFill>
                          <a:latin typeface="Abadi"/>
                        </a:rPr>
                        <a:t>FlighNumbers</a:t>
                      </a:r>
                      <a:r>
                        <a:rPr lang="en-US" sz="1600" b="0" strike="noStrike" spc="-1" dirty="0">
                          <a:solidFill>
                            <a:schemeClr val="dk1"/>
                          </a:solidFill>
                          <a:latin typeface="Abadi"/>
                        </a:rPr>
                        <a:t> additional orbits were tested. The </a:t>
                      </a:r>
                      <a:r>
                        <a:rPr lang="en-US" sz="1600" b="0" strike="noStrike" spc="-1" dirty="0" err="1">
                          <a:solidFill>
                            <a:schemeClr val="dk1"/>
                          </a:solidFill>
                          <a:latin typeface="Abadi"/>
                        </a:rPr>
                        <a:t>VLEO</a:t>
                      </a:r>
                      <a:r>
                        <a:rPr lang="en-US" sz="1600" b="0" strike="noStrike" spc="-1" dirty="0">
                          <a:solidFill>
                            <a:schemeClr val="dk1"/>
                          </a:solidFill>
                          <a:latin typeface="Abadi"/>
                        </a:rPr>
                        <a:t> orbit has a high success rate an. The </a:t>
                      </a:r>
                      <a:r>
                        <a:rPr lang="en-US" sz="1600" b="0" strike="noStrike" spc="-1" dirty="0" err="1">
                          <a:solidFill>
                            <a:schemeClr val="dk1"/>
                          </a:solidFill>
                          <a:latin typeface="Abadi"/>
                        </a:rPr>
                        <a:t>SSO</a:t>
                      </a:r>
                      <a:r>
                        <a:rPr lang="en-US" sz="1600" b="0" strike="noStrike" spc="-1" dirty="0">
                          <a:solidFill>
                            <a:schemeClr val="dk1"/>
                          </a:solidFill>
                          <a:latin typeface="Abadi"/>
                        </a:rPr>
                        <a:t> has only successes but has not many </a:t>
                      </a:r>
                      <a:r>
                        <a:rPr lang="en-US" sz="1600" b="0" strike="noStrike" spc="-1" dirty="0" err="1">
                          <a:solidFill>
                            <a:schemeClr val="dk1"/>
                          </a:solidFill>
                          <a:latin typeface="Abadi"/>
                        </a:rPr>
                        <a:t>FlightNumbers</a:t>
                      </a:r>
                      <a:r>
                        <a:rPr lang="en-US" sz="1600" b="0" strike="noStrike" spc="-1" dirty="0">
                          <a:solidFill>
                            <a:schemeClr val="dk1"/>
                          </a:solidFill>
                          <a:latin typeface="Abadi"/>
                        </a:rPr>
                        <a:t>. LEO and GTO were used with low </a:t>
                      </a:r>
                      <a:r>
                        <a:rPr lang="en-US" sz="1600" b="0" strike="noStrike" spc="-1" dirty="0" err="1">
                          <a:solidFill>
                            <a:schemeClr val="dk1"/>
                          </a:solidFill>
                          <a:latin typeface="Abadi"/>
                        </a:rPr>
                        <a:t>FlightNumbers</a:t>
                      </a:r>
                      <a:r>
                        <a:rPr lang="en-US" sz="1600" b="0" strike="noStrike" spc="-1" dirty="0">
                          <a:solidFill>
                            <a:schemeClr val="dk1"/>
                          </a:solidFill>
                          <a:latin typeface="Abadi"/>
                        </a:rPr>
                        <a:t>. </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1"/>
                  </a:ext>
                </a:extLst>
              </a:tr>
              <a:tr h="761040">
                <a:tc>
                  <a:txBody>
                    <a:bodyPr/>
                    <a:lstStyle/>
                    <a:p>
                      <a:pPr defTabSz="914400">
                        <a:lnSpc>
                          <a:spcPct val="100000"/>
                        </a:lnSpc>
                      </a:pPr>
                      <a:r>
                        <a:rPr lang="en-US" sz="1600" b="0" strike="noStrike" spc="-1">
                          <a:solidFill>
                            <a:schemeClr val="dk1"/>
                          </a:solidFill>
                          <a:latin typeface="Abadi"/>
                        </a:rPr>
                        <a:t>Success rate over year</a:t>
                      </a:r>
                      <a:endParaRPr lang="en-US" sz="16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tabLst>
                          <a:tab pos="0" algn="l"/>
                        </a:tabLst>
                      </a:pPr>
                      <a:r>
                        <a:rPr lang="en-US" sz="1600" b="0" strike="noStrike" spc="-1">
                          <a:solidFill>
                            <a:schemeClr val="accent3">
                              <a:lumMod val="25000"/>
                            </a:schemeClr>
                          </a:solidFill>
                          <a:latin typeface="Abadi"/>
                        </a:rPr>
                        <a:t>sns.lineplot </a:t>
                      </a:r>
                      <a:endParaRPr lang="en-US" sz="1600" b="0" strike="noStrike" spc="-1">
                        <a:solidFill>
                          <a:srgbClr val="000000"/>
                        </a:solidFill>
                        <a:latin typeface="Arial"/>
                      </a:endParaRPr>
                    </a:p>
                    <a:p>
                      <a:pPr defTabSz="914400">
                        <a:lnSpc>
                          <a:spcPct val="100000"/>
                        </a:lnSpc>
                        <a:tabLst>
                          <a:tab pos="0" algn="l"/>
                        </a:tabLst>
                      </a:pPr>
                      <a:endParaRPr lang="en-US" sz="16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600" b="0" strike="noStrike" spc="-1" dirty="0">
                          <a:solidFill>
                            <a:schemeClr val="dk1"/>
                          </a:solidFill>
                          <a:latin typeface="Abadi"/>
                        </a:rPr>
                        <a:t>From 2010 to 2013 there were none successful </a:t>
                      </a:r>
                      <a:r>
                        <a:rPr lang="en-US" sz="1600" b="0" strike="noStrike" spc="-1" dirty="0" err="1">
                          <a:solidFill>
                            <a:schemeClr val="dk1"/>
                          </a:solidFill>
                          <a:latin typeface="Abadi"/>
                        </a:rPr>
                        <a:t>launches.The</a:t>
                      </a:r>
                      <a:r>
                        <a:rPr lang="en-US" sz="1600" b="0" strike="noStrike" spc="-1" dirty="0">
                          <a:solidFill>
                            <a:schemeClr val="dk1"/>
                          </a:solidFill>
                          <a:latin typeface="Abadi"/>
                        </a:rPr>
                        <a:t> </a:t>
                      </a:r>
                      <a:r>
                        <a:rPr lang="en-US" sz="1600" b="0" strike="noStrike" spc="-1" dirty="0" err="1">
                          <a:solidFill>
                            <a:schemeClr val="dk1"/>
                          </a:solidFill>
                          <a:latin typeface="Abadi"/>
                        </a:rPr>
                        <a:t>sucess</a:t>
                      </a:r>
                      <a:r>
                        <a:rPr lang="en-US" sz="1600" b="0" strike="noStrike" spc="-1" dirty="0">
                          <a:solidFill>
                            <a:schemeClr val="dk1"/>
                          </a:solidFill>
                          <a:latin typeface="Abadi"/>
                        </a:rPr>
                        <a:t> rate since 2013 kept increasing till 2020. In 2018 there was a setback. The peak was 2019 and to 2020 there is small drop.</a:t>
                      </a:r>
                      <a:endParaRPr lang="en-US" sz="1600" b="0" strike="noStrike" spc="-1" dirty="0">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2"/>
                  </a:ext>
                </a:extLst>
              </a:tr>
            </a:tbl>
          </a:graphicData>
        </a:graphic>
      </p:graphicFrame>
      <p:sp>
        <p:nvSpPr>
          <p:cNvPr id="145" name="Rechteck 10"/>
          <p:cNvSpPr/>
          <p:nvPr/>
        </p:nvSpPr>
        <p:spPr>
          <a:xfrm>
            <a:off x="670680" y="4907880"/>
            <a:ext cx="6095520" cy="1364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Bef>
                <a:spcPts val="1400"/>
              </a:spcBef>
            </a:pPr>
            <a:r>
              <a:rPr lang="en-US" sz="1800" b="1" strike="noStrike" spc="-1">
                <a:solidFill>
                  <a:schemeClr val="accent3">
                    <a:lumMod val="25000"/>
                  </a:schemeClr>
                </a:solidFill>
                <a:latin typeface="Abadi"/>
              </a:rPr>
              <a:t>GitHub URL:</a:t>
            </a:r>
            <a:r>
              <a:rPr sz="1800"/>
              <a:t/>
            </a:r>
            <a:br>
              <a:rPr sz="1800"/>
            </a:br>
            <a:r>
              <a:rPr lang="en-US" sz="1800" b="0" u="sng" strike="noStrike" spc="-1">
                <a:solidFill>
                  <a:schemeClr val="accent3">
                    <a:lumMod val="25000"/>
                  </a:schemeClr>
                </a:solidFill>
                <a:uFillTx/>
                <a:latin typeface="Abadi"/>
                <a:hlinkClick r:id="rId2"/>
              </a:rPr>
              <a:t>https://github.com/RolfChung/Interactive_Vis_SpaceX/blob/main/edadataviz.ipynb</a:t>
            </a:r>
            <a:endParaRPr lang="en-US" sz="1800" b="0" strike="noStrike" spc="-1">
              <a:solidFill>
                <a:srgbClr val="000000"/>
              </a:solidFill>
              <a:latin typeface="Arial"/>
            </a:endParaRPr>
          </a:p>
          <a:p>
            <a:pPr defTabSz="914400">
              <a:lnSpc>
                <a:spcPct val="100000"/>
              </a:lnSpc>
              <a:spcBef>
                <a:spcPts val="1400"/>
              </a:spcBef>
            </a:pPr>
            <a:r>
              <a:rPr lang="en-US" sz="1800" b="0" strike="noStrike" spc="-1">
                <a:solidFill>
                  <a:schemeClr val="accent3">
                    <a:lumMod val="25000"/>
                  </a:schemeClr>
                </a:solidFill>
                <a:latin typeface="Abadi"/>
              </a:rPr>
              <a:t>Additionally feature engineering was conducted.</a:t>
            </a: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6" name="PlaceHolder 1"/>
          <p:cNvSpPr>
            <a:spLocks noGrp="1"/>
          </p:cNvSpPr>
          <p:nvPr>
            <p:ph/>
          </p:nvPr>
        </p:nvSpPr>
        <p:spPr>
          <a:xfrm>
            <a:off x="770040" y="1284120"/>
            <a:ext cx="10946880" cy="3801960"/>
          </a:xfrm>
          <a:prstGeom prst="rect">
            <a:avLst/>
          </a:prstGeom>
          <a:noFill/>
          <a:ln w="0">
            <a:noFill/>
          </a:ln>
        </p:spPr>
        <p:txBody>
          <a:bodyPr lIns="91440" tIns="45720" rIns="91440" bIns="45720" anchor="t">
            <a:noAutofit/>
          </a:bodyPr>
          <a:lstStyle/>
          <a:p>
            <a:pPr indent="0" defTabSz="914400">
              <a:lnSpc>
                <a:spcPct val="100000"/>
              </a:lnSpc>
              <a:spcBef>
                <a:spcPts val="1400"/>
              </a:spcBef>
              <a:buNone/>
              <a:tabLst>
                <a:tab pos="0" algn="l"/>
              </a:tabLst>
            </a:pPr>
            <a:r>
              <a:rPr lang="en-US" sz="2200" b="0" strike="noStrike" spc="-1">
                <a:solidFill>
                  <a:schemeClr val="accent3">
                    <a:lumMod val="25000"/>
                  </a:schemeClr>
                </a:solidFill>
                <a:latin typeface="Abadi"/>
              </a:rPr>
              <a:t>Performed SQL queries:</a:t>
            </a:r>
            <a:endParaRPr lang="en-US" sz="2200" b="0" strike="noStrike" spc="-1">
              <a:solidFill>
                <a:schemeClr val="dk1"/>
              </a:solidFill>
              <a:latin typeface="Calibri"/>
            </a:endParaRPr>
          </a:p>
          <a:p>
            <a:pPr indent="0" defTabSz="914400">
              <a:lnSpc>
                <a:spcPct val="100000"/>
              </a:lnSpc>
              <a:spcBef>
                <a:spcPts val="1400"/>
              </a:spcBef>
              <a:buNone/>
              <a:tabLst>
                <a:tab pos="0" algn="l"/>
              </a:tabLst>
            </a:pPr>
            <a:r>
              <a:rPr lang="en-US" sz="2200" b="0" strike="noStrike" spc="-1">
                <a:solidFill>
                  <a:schemeClr val="accent3">
                    <a:lumMod val="25000"/>
                  </a:schemeClr>
                </a:solidFill>
                <a:latin typeface="Abadi"/>
              </a:rPr>
              <a:t>Display the names of the unique launch sites in the space mission:</a:t>
            </a:r>
            <a:r>
              <a:rPr sz="2200"/>
              <a:t/>
            </a:r>
            <a:br>
              <a:rPr sz="2200"/>
            </a:br>
            <a:r>
              <a:rPr lang="en-US" sz="2200" b="0" strike="noStrike" spc="-1">
                <a:solidFill>
                  <a:schemeClr val="accent3">
                    <a:lumMod val="25000"/>
                  </a:schemeClr>
                </a:solidFill>
                <a:latin typeface="Abadi"/>
              </a:rPr>
              <a:t>pd.read_sql("SELECT DISTINCT Launch_Site FROM SPACEXTABLE", con)</a:t>
            </a:r>
            <a:endParaRPr lang="en-US" sz="2200" b="0" strike="noStrike" spc="-1">
              <a:solidFill>
                <a:schemeClr val="dk1"/>
              </a:solidFill>
              <a:latin typeface="Calibri"/>
            </a:endParaRPr>
          </a:p>
          <a:p>
            <a:pPr indent="0" defTabSz="914400">
              <a:lnSpc>
                <a:spcPct val="100000"/>
              </a:lnSpc>
              <a:spcBef>
                <a:spcPts val="1400"/>
              </a:spcBef>
              <a:buNone/>
              <a:tabLst>
                <a:tab pos="0" algn="l"/>
              </a:tabLst>
            </a:pPr>
            <a:r>
              <a:rPr lang="en-US" sz="2200" b="0" strike="noStrike" spc="-1">
                <a:solidFill>
                  <a:schemeClr val="accent3">
                    <a:lumMod val="25000"/>
                  </a:schemeClr>
                </a:solidFill>
                <a:latin typeface="Abadi"/>
              </a:rPr>
              <a:t>Display 5 records where launch sites begin with the string 'CCA‘</a:t>
            </a:r>
            <a:r>
              <a:rPr sz="2200"/>
              <a:t/>
            </a:r>
            <a:br>
              <a:rPr sz="2200"/>
            </a:br>
            <a:r>
              <a:rPr lang="en-US" sz="2200" b="0" strike="noStrike" spc="-1">
                <a:solidFill>
                  <a:schemeClr val="accent3">
                    <a:lumMod val="25000"/>
                  </a:schemeClr>
                </a:solidFill>
                <a:latin typeface="Abadi"/>
              </a:rPr>
              <a:t>query_2 = "SELECT Launch_Site FROM SPACEXTABLE WHERE Launch_Site LIKE 'CCA%' LIMIT 5“</a:t>
            </a:r>
            <a:endParaRPr lang="en-US" sz="2200" b="0" strike="noStrike" spc="-1">
              <a:solidFill>
                <a:schemeClr val="dk1"/>
              </a:solidFill>
              <a:latin typeface="Calibri"/>
            </a:endParaRPr>
          </a:p>
          <a:p>
            <a:pPr indent="0" defTabSz="914400">
              <a:lnSpc>
                <a:spcPct val="100000"/>
              </a:lnSpc>
              <a:spcBef>
                <a:spcPts val="1400"/>
              </a:spcBef>
              <a:buNone/>
              <a:tabLst>
                <a:tab pos="0" algn="l"/>
              </a:tabLst>
            </a:pPr>
            <a:r>
              <a:rPr lang="en-US" sz="2200" b="0" strike="noStrike" spc="-1">
                <a:solidFill>
                  <a:schemeClr val="accent3">
                    <a:lumMod val="25000"/>
                  </a:schemeClr>
                </a:solidFill>
                <a:latin typeface="Abadi"/>
              </a:rPr>
              <a:t>Display the total payload mass carried by boosters launched by NASA (CRS)</a:t>
            </a:r>
            <a:r>
              <a:rPr sz="2200"/>
              <a:t/>
            </a:r>
            <a:br>
              <a:rPr sz="2200"/>
            </a:br>
            <a:r>
              <a:rPr lang="en-US" sz="2200" b="0" strike="noStrike" spc="-1">
                <a:solidFill>
                  <a:schemeClr val="accent3">
                    <a:lumMod val="25000"/>
                  </a:schemeClr>
                </a:solidFill>
                <a:latin typeface="Abadi"/>
              </a:rPr>
              <a:t>query_3 = "SELECT SUM(PAYLOAD_MASS__KG_) AS TotalPayloadMass_Nasa FROM SPACEXTABLE WHERE Customer LIKE '%NASA (CRS)%' “</a:t>
            </a:r>
            <a:endParaRPr lang="en-US" sz="2200" b="0" strike="noStrike" spc="-1">
              <a:solidFill>
                <a:schemeClr val="dk1"/>
              </a:solidFill>
              <a:latin typeface="Calibri"/>
            </a:endParaRPr>
          </a:p>
          <a:p>
            <a:pPr indent="0" defTabSz="914400">
              <a:lnSpc>
                <a:spcPct val="100000"/>
              </a:lnSpc>
              <a:spcBef>
                <a:spcPts val="1400"/>
              </a:spcBef>
              <a:buNone/>
              <a:tabLst>
                <a:tab pos="0" algn="l"/>
              </a:tabLst>
            </a:pPr>
            <a:endParaRPr lang="en-US" sz="2200" b="0" strike="noStrike" spc="-1">
              <a:solidFill>
                <a:schemeClr val="dk1"/>
              </a:solidFill>
              <a:latin typeface="Calibri"/>
            </a:endParaRPr>
          </a:p>
          <a:p>
            <a:pPr indent="0" defTabSz="914400">
              <a:lnSpc>
                <a:spcPct val="100000"/>
              </a:lnSpc>
              <a:spcBef>
                <a:spcPts val="1400"/>
              </a:spcBef>
              <a:buNone/>
              <a:tabLst>
                <a:tab pos="0" algn="l"/>
              </a:tabLst>
            </a:pPr>
            <a:endParaRPr lang="en-US" sz="2200" b="0" strike="noStrike" spc="-1">
              <a:solidFill>
                <a:schemeClr val="dk1"/>
              </a:solidFill>
              <a:latin typeface="Calibri"/>
            </a:endParaRPr>
          </a:p>
          <a:p>
            <a:pPr indent="0" defTabSz="914400">
              <a:lnSpc>
                <a:spcPct val="100000"/>
              </a:lnSpc>
              <a:spcBef>
                <a:spcPts val="1400"/>
              </a:spcBef>
              <a:buNone/>
              <a:tabLst>
                <a:tab pos="0" algn="l"/>
              </a:tabLst>
            </a:pPr>
            <a:endParaRPr lang="en-US" sz="2200" b="0" strike="noStrike" spc="-1">
              <a:solidFill>
                <a:schemeClr val="dk1"/>
              </a:solidFill>
              <a:latin typeface="Calibri"/>
            </a:endParaRPr>
          </a:p>
          <a:p>
            <a:pPr indent="0" defTabSz="914400">
              <a:lnSpc>
                <a:spcPct val="100000"/>
              </a:lnSpc>
              <a:spcBef>
                <a:spcPts val="1400"/>
              </a:spcBef>
              <a:buNone/>
              <a:tabLst>
                <a:tab pos="0" algn="l"/>
              </a:tabLst>
            </a:pPr>
            <a:endParaRPr lang="en-US" sz="2200" b="0" strike="noStrike" spc="-1">
              <a:solidFill>
                <a:schemeClr val="dk1"/>
              </a:solidFill>
              <a:latin typeface="Calibri"/>
            </a:endParaRPr>
          </a:p>
          <a:p>
            <a:pPr indent="0" defTabSz="914400">
              <a:lnSpc>
                <a:spcPct val="100000"/>
              </a:lnSpc>
              <a:spcBef>
                <a:spcPts val="1400"/>
              </a:spcBef>
              <a:buNone/>
              <a:tabLst>
                <a:tab pos="0" algn="l"/>
              </a:tabLst>
            </a:pPr>
            <a:endParaRPr lang="en-US" sz="2200" b="0" strike="noStrike" spc="-1">
              <a:solidFill>
                <a:schemeClr val="dk1"/>
              </a:solidFill>
              <a:latin typeface="Calibri"/>
            </a:endParaRPr>
          </a:p>
          <a:p>
            <a:pPr indent="0" defTabSz="914400">
              <a:lnSpc>
                <a:spcPct val="100000"/>
              </a:lnSpc>
              <a:spcBef>
                <a:spcPts val="1400"/>
              </a:spcBef>
              <a:buNone/>
              <a:tabLst>
                <a:tab pos="0" algn="l"/>
              </a:tabLst>
            </a:pPr>
            <a:endParaRPr lang="en-US" sz="2200" b="0" strike="noStrike" spc="-1">
              <a:solidFill>
                <a:schemeClr val="dk1"/>
              </a:solidFill>
              <a:latin typeface="Calibri"/>
            </a:endParaRPr>
          </a:p>
          <a:p>
            <a:pPr indent="0" defTabSz="914400">
              <a:lnSpc>
                <a:spcPct val="100000"/>
              </a:lnSpc>
              <a:spcBef>
                <a:spcPts val="1400"/>
              </a:spcBef>
              <a:buNone/>
              <a:tabLst>
                <a:tab pos="0" algn="l"/>
              </a:tabLst>
            </a:pPr>
            <a:r>
              <a:rPr lang="en-US" sz="2200" b="0" strike="noStrike" spc="-1">
                <a:solidFill>
                  <a:schemeClr val="accent3">
                    <a:lumMod val="25000"/>
                  </a:schemeClr>
                </a:solidFill>
                <a:latin typeface="Abadi"/>
              </a:rPr>
              <a:t>Add the GitHub URL of your completed EDA with SQL notebook, as an external reference and peer-review purpose</a:t>
            </a:r>
            <a:endParaRPr lang="en-US" sz="2200" b="0" strike="noStrike" spc="-1">
              <a:solidFill>
                <a:schemeClr val="dk1"/>
              </a:solidFill>
              <a:latin typeface="Calibri"/>
            </a:endParaRPr>
          </a:p>
          <a:p>
            <a:pPr indent="0" defTabSz="914400">
              <a:lnSpc>
                <a:spcPct val="100000"/>
              </a:lnSpc>
              <a:buNone/>
              <a:tabLst>
                <a:tab pos="0" algn="l"/>
              </a:tabLst>
            </a:pPr>
            <a:endParaRPr lang="en-US" sz="1800" b="0" strike="noStrike" spc="-1">
              <a:solidFill>
                <a:schemeClr val="dk1"/>
              </a:solidFill>
              <a:latin typeface="Calibri"/>
            </a:endParaRPr>
          </a:p>
          <a:p>
            <a:pPr indent="0" defTabSz="914400">
              <a:lnSpc>
                <a:spcPct val="100000"/>
              </a:lnSpc>
              <a:buNone/>
              <a:tabLst>
                <a:tab pos="0" algn="l"/>
              </a:tabLst>
            </a:pPr>
            <a:endParaRPr lang="en-US" sz="1800" b="0" strike="noStrike" spc="-1">
              <a:solidFill>
                <a:schemeClr val="dk1"/>
              </a:solidFill>
              <a:latin typeface="Calibri"/>
            </a:endParaRPr>
          </a:p>
          <a:p>
            <a:pPr indent="0" defTabSz="914400">
              <a:lnSpc>
                <a:spcPct val="100000"/>
              </a:lnSpc>
              <a:buNone/>
              <a:tabLst>
                <a:tab pos="0" algn="l"/>
              </a:tabLst>
            </a:pPr>
            <a:endParaRPr lang="en-US" sz="1800" b="0" strike="noStrike" spc="-1">
              <a:solidFill>
                <a:schemeClr val="dk1"/>
              </a:solidFill>
              <a:latin typeface="Calibri"/>
            </a:endParaRPr>
          </a:p>
        </p:txBody>
      </p:sp>
      <p:sp>
        <p:nvSpPr>
          <p:cNvPr id="14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EDA with SQL</a:t>
            </a:r>
            <a:endParaRPr lang="en-US" sz="4000" b="0" strike="noStrike" spc="-1">
              <a:solidFill>
                <a:srgbClr val="000000"/>
              </a:solidFill>
              <a:latin typeface="Arial"/>
            </a:endParaRPr>
          </a:p>
        </p:txBody>
      </p:sp>
      <p:sp>
        <p:nvSpPr>
          <p:cNvPr id="148" name="Rechteck 5"/>
          <p:cNvSpPr/>
          <p:nvPr/>
        </p:nvSpPr>
        <p:spPr>
          <a:xfrm>
            <a:off x="926640" y="5295240"/>
            <a:ext cx="88830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Bef>
                <a:spcPts val="1400"/>
              </a:spcBef>
            </a:pPr>
            <a:r>
              <a:rPr lang="en-US" sz="1800" b="1" strike="noStrike" spc="-1">
                <a:solidFill>
                  <a:schemeClr val="accent3">
                    <a:lumMod val="25000"/>
                  </a:schemeClr>
                </a:solidFill>
                <a:latin typeface="Abadi"/>
              </a:rPr>
              <a:t>GitHub URL:</a:t>
            </a:r>
            <a:r>
              <a:rPr sz="1800"/>
              <a:t/>
            </a:r>
            <a:br>
              <a:rPr sz="1800"/>
            </a:br>
            <a:r>
              <a:rPr lang="en-US" sz="1800" b="0" strike="noStrike" spc="-1">
                <a:solidFill>
                  <a:schemeClr val="accent3">
                    <a:lumMod val="25000"/>
                  </a:schemeClr>
                </a:solidFill>
                <a:latin typeface="Abadi"/>
              </a:rPr>
              <a:t>https://github.com/RolfChung/Interactive_Vis_SpaceX/blob/main/jupyter-labs-eda-sql-coursera_sqllite.ipynb</a:t>
            </a:r>
            <a:endParaRPr lang="en-US" sz="1800" b="0" strike="noStrike" spc="-1">
              <a:solidFill>
                <a:srgbClr val="000000"/>
              </a:solidFill>
              <a:latin typeface="Arial"/>
            </a:endParaRPr>
          </a:p>
        </p:txBody>
      </p:sp>
      <p:sp>
        <p:nvSpPr>
          <p:cNvPr id="3" name="PlaceHolder 2"/>
          <p:cNvSpPr>
            <a:spLocks noGrp="1"/>
          </p:cNvSpPr>
          <p:nvPr>
            <p:ph type="sldNum" idx="1"/>
          </p:nvPr>
        </p:nvSpPr>
        <p:spPr/>
        <p:txBody>
          <a:bodyPr/>
          <a:lstStyle/>
          <a:p>
            <a:fld id="{63276D3D-DCFB-41E9-8BC4-4152D0A11270}" type="slidenum">
              <a:t>15</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p:nvPr>
        </p:nvSpPr>
        <p:spPr>
          <a:xfrm>
            <a:off x="770040" y="1035720"/>
            <a:ext cx="10946880" cy="5573520"/>
          </a:xfrm>
          <a:prstGeom prst="rect">
            <a:avLst/>
          </a:prstGeom>
          <a:noFill/>
          <a:ln w="0">
            <a:noFill/>
          </a:ln>
        </p:spPr>
        <p:txBody>
          <a:bodyPr lIns="91440" tIns="45720" rIns="91440" bIns="45720" anchor="t">
            <a:noAutofit/>
          </a:bodyPr>
          <a:lstStyle/>
          <a:p>
            <a:pPr marL="228600" indent="-228600" defTabSz="91440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Display average payload mass carried by booster version F9 v1.1</a:t>
            </a:r>
            <a:r>
              <a:rPr sz="1800"/>
              <a:t/>
            </a:r>
            <a:br>
              <a:rPr sz="1800"/>
            </a:br>
            <a:r>
              <a:rPr lang="en-US" sz="1800" b="0" strike="noStrike" spc="-1">
                <a:solidFill>
                  <a:schemeClr val="accent3">
                    <a:lumMod val="25000"/>
                  </a:schemeClr>
                </a:solidFill>
                <a:latin typeface="Abadi"/>
              </a:rPr>
              <a:t>query_4 = "SELECT AVG(PAYLOAD_MASS__KG_) FROM SPACEXTABLE WHERE Booster_Version LIKE 'F9 v1.1'“</a:t>
            </a:r>
            <a:endParaRPr lang="en-US" sz="18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Display average payload mass carried by booster version F9 v1.1</a:t>
            </a:r>
            <a:r>
              <a:rPr sz="1800"/>
              <a:t/>
            </a:r>
            <a:br>
              <a:rPr sz="1800"/>
            </a:br>
            <a:r>
              <a:rPr lang="en-US" sz="1800" b="0" strike="noStrike" spc="-1">
                <a:solidFill>
                  <a:schemeClr val="accent3">
                    <a:lumMod val="25000"/>
                  </a:schemeClr>
                </a:solidFill>
                <a:latin typeface="Abadi"/>
              </a:rPr>
              <a:t>query_4 = "SELECT AVG(PAYLOAD_MASS__KG_) FROM SPACEXTABLE WHERE Booster_Version LIKE 'F9 v1.1'"</a:t>
            </a:r>
            <a:endParaRPr lang="en-US" sz="18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List the date when the first succesful landing outcome in ground pad was acheived</a:t>
            </a:r>
            <a:r>
              <a:rPr sz="1800"/>
              <a:t/>
            </a:r>
            <a:br>
              <a:rPr sz="1800"/>
            </a:br>
            <a:r>
              <a:rPr lang="en-US" sz="1800" b="0" strike="noStrike" spc="-1">
                <a:solidFill>
                  <a:schemeClr val="accent3">
                    <a:lumMod val="25000"/>
                  </a:schemeClr>
                </a:solidFill>
                <a:latin typeface="Abadi"/>
              </a:rPr>
              <a:t>query_5 = """SELECT MIN(Date) FROM SPACEXTABLE WHERE Landing_Outcome LIKE 'Success (ground pad)'""“</a:t>
            </a:r>
            <a:endParaRPr lang="en-US" sz="18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List the names of the boosters which have success in drone ship and have payload mass greater than 4000 but less than 6000</a:t>
            </a:r>
            <a:r>
              <a:rPr sz="1800"/>
              <a:t/>
            </a:r>
            <a:br>
              <a:rPr sz="1800"/>
            </a:br>
            <a:r>
              <a:rPr lang="en-US" sz="1800" b="0" strike="noStrike" spc="-1">
                <a:solidFill>
                  <a:schemeClr val="accent3">
                    <a:lumMod val="25000"/>
                  </a:schemeClr>
                </a:solidFill>
                <a:latin typeface="Abadi"/>
              </a:rPr>
              <a:t>query_6 = """SELECT Booster_Version FROM SPACEXTABLE WHERE Landing_Outcome LIKE 'Success (drone ship)' AND PAYLOAD_MASS__KG_ BETWEEN 4000 AND 6000""“</a:t>
            </a:r>
            <a:endParaRPr lang="en-US" sz="18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List the total number of successful and failure mission outcomes</a:t>
            </a:r>
            <a:r>
              <a:rPr sz="1800"/>
              <a:t/>
            </a:r>
            <a:br>
              <a:rPr sz="1800"/>
            </a:br>
            <a:r>
              <a:rPr lang="en-US" sz="1800" b="0" strike="noStrike" spc="-1">
                <a:solidFill>
                  <a:schemeClr val="accent3">
                    <a:lumMod val="25000"/>
                  </a:schemeClr>
                </a:solidFill>
                <a:latin typeface="Abadi"/>
              </a:rPr>
              <a:t>query_7a = """SELECT CASE WHEN Mission_Outcome LIKE '%Success%' THEN 'Success' WHEN Mission_Outcome LIKE '%Failure%' THEN 'Failure‘ ELSE 'Error‘ END AS success_or_failure, COUNT(*) AS Total_Count FROM SPACEXTABLE GROUP BY success_or_failure;"""</a:t>
            </a:r>
            <a:endParaRPr lang="en-US" sz="1800" b="0" strike="noStrike" spc="-1">
              <a:solidFill>
                <a:schemeClr val="dk1"/>
              </a:solidFill>
              <a:latin typeface="Calibri"/>
            </a:endParaRPr>
          </a:p>
          <a:p>
            <a:pPr indent="0" defTabSz="914400">
              <a:lnSpc>
                <a:spcPct val="100000"/>
              </a:lnSpc>
              <a:spcBef>
                <a:spcPts val="1400"/>
              </a:spcBef>
              <a:buNone/>
            </a:pPr>
            <a:endParaRPr lang="en-US" sz="2200" b="0" strike="noStrike" spc="-1">
              <a:solidFill>
                <a:schemeClr val="dk1"/>
              </a:solidFill>
              <a:latin typeface="Calibri"/>
            </a:endParaRPr>
          </a:p>
          <a:p>
            <a:pPr indent="0" defTabSz="914400">
              <a:lnSpc>
                <a:spcPct val="100000"/>
              </a:lnSpc>
              <a:spcBef>
                <a:spcPts val="1400"/>
              </a:spcBef>
              <a:buNone/>
            </a:pPr>
            <a:endParaRPr lang="en-US" sz="2200" b="0" strike="noStrike" spc="-1">
              <a:solidFill>
                <a:schemeClr val="dk1"/>
              </a:solidFill>
              <a:latin typeface="Calibri"/>
            </a:endParaRPr>
          </a:p>
          <a:p>
            <a:pPr indent="0" defTabSz="914400">
              <a:lnSpc>
                <a:spcPct val="100000"/>
              </a:lnSpc>
              <a:spcBef>
                <a:spcPts val="1400"/>
              </a:spcBef>
              <a:buNone/>
            </a:pPr>
            <a:endParaRPr lang="en-US" sz="2200" b="0" strike="noStrike" spc="-1">
              <a:solidFill>
                <a:schemeClr val="dk1"/>
              </a:solidFill>
              <a:latin typeface="Calibri"/>
            </a:endParaRPr>
          </a:p>
          <a:p>
            <a:pPr indent="0" defTabSz="914400">
              <a:lnSpc>
                <a:spcPct val="90000"/>
              </a:lnSpc>
              <a:spcBef>
                <a:spcPts val="1001"/>
              </a:spcBef>
              <a:buNone/>
            </a:pPr>
            <a:endParaRPr lang="en-US" sz="2800" b="0" strike="noStrike" spc="-1">
              <a:solidFill>
                <a:schemeClr val="dk1"/>
              </a:solidFill>
              <a:latin typeface="Calibri"/>
            </a:endParaRPr>
          </a:p>
          <a:p>
            <a:pPr indent="0" defTabSz="914400">
              <a:lnSpc>
                <a:spcPct val="90000"/>
              </a:lnSpc>
              <a:spcBef>
                <a:spcPts val="1001"/>
              </a:spcBef>
              <a:buNone/>
            </a:pPr>
            <a:endParaRPr lang="en-US" sz="2800" b="0" strike="noStrike" spc="-1">
              <a:solidFill>
                <a:schemeClr val="dk1"/>
              </a:solidFill>
              <a:latin typeface="Calibri"/>
            </a:endParaRPr>
          </a:p>
          <a:p>
            <a:pPr indent="0" defTabSz="914400">
              <a:lnSpc>
                <a:spcPct val="90000"/>
              </a:lnSpc>
              <a:spcBef>
                <a:spcPts val="1001"/>
              </a:spcBef>
              <a:buNone/>
            </a:pPr>
            <a:endParaRPr lang="en-US" sz="2800" b="0" strike="noStrike" spc="-1">
              <a:solidFill>
                <a:schemeClr val="dk1"/>
              </a:solidFill>
              <a:latin typeface="Calibri"/>
            </a:endParaRPr>
          </a:p>
        </p:txBody>
      </p:sp>
      <p:sp>
        <p:nvSpPr>
          <p:cNvPr id="150" name="Title 1"/>
          <p:cNvSpPr/>
          <p:nvPr/>
        </p:nvSpPr>
        <p:spPr>
          <a:xfrm>
            <a:off x="770040" y="29628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EDA with SQL</a:t>
            </a:r>
            <a:endParaRPr lang="en-US" sz="4000" b="0" strike="noStrike" spc="-1">
              <a:solidFill>
                <a:srgbClr val="000000"/>
              </a:solidFill>
              <a:latin typeface="Arial"/>
            </a:endParaRPr>
          </a:p>
        </p:txBody>
      </p:sp>
      <p:cxnSp>
        <p:nvCxnSpPr>
          <p:cNvPr id="151" name="Gerader Verbinder 8"/>
          <p:cNvCxnSpPr/>
          <p:nvPr/>
        </p:nvCxnSpPr>
        <p:spPr>
          <a:xfrm>
            <a:off x="769680" y="871200"/>
            <a:ext cx="10647360" cy="360"/>
          </a:xfrm>
          <a:prstGeom prst="straightConnector1">
            <a:avLst/>
          </a:prstGeom>
          <a:ln>
            <a:solidFill>
              <a:srgbClr val="4472C4"/>
            </a:solidFill>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p:nvPr>
        </p:nvSpPr>
        <p:spPr>
          <a:xfrm>
            <a:off x="770040" y="1035720"/>
            <a:ext cx="10946880" cy="5573520"/>
          </a:xfrm>
          <a:prstGeom prst="rect">
            <a:avLst/>
          </a:prstGeom>
          <a:noFill/>
          <a:ln w="0">
            <a:noFill/>
          </a:ln>
        </p:spPr>
        <p:txBody>
          <a:bodyPr lIns="91440" tIns="45720" rIns="91440" bIns="45720" anchor="t">
            <a:noAutofit/>
          </a:bodyPr>
          <a:lstStyle/>
          <a:p>
            <a:pPr marL="228600" indent="-228600" defTabSz="914400">
              <a:lnSpc>
                <a:spcPct val="100000"/>
              </a:lnSpc>
              <a:spcBef>
                <a:spcPts val="1400"/>
              </a:spcBef>
              <a:buClr>
                <a:srgbClr val="292929"/>
              </a:buClr>
              <a:buFont typeface="Arial"/>
              <a:buChar char="•"/>
            </a:pPr>
            <a:r>
              <a:rPr lang="en-US" sz="2000" b="0" strike="noStrike" spc="-1">
                <a:solidFill>
                  <a:schemeClr val="accent3">
                    <a:lumMod val="25000"/>
                  </a:schemeClr>
                </a:solidFill>
                <a:latin typeface="Abadi"/>
              </a:rPr>
              <a:t>List all the booster_versions that have carried the maximum payload mass. Use a subquery.</a:t>
            </a:r>
            <a:r>
              <a:rPr sz="2000"/>
              <a:t/>
            </a:r>
            <a:br>
              <a:rPr sz="2000"/>
            </a:br>
            <a:r>
              <a:rPr lang="en-US" sz="2000" b="0" strike="noStrike" spc="-1">
                <a:solidFill>
                  <a:schemeClr val="accent3">
                    <a:lumMod val="25000"/>
                  </a:schemeClr>
                </a:solidFill>
                <a:latin typeface="Abadi"/>
              </a:rPr>
              <a:t>query_8 = """SELECT Booster_Version FROM SPACEXTABLE WHERE PAYLOAD_MASS__KG_ = (SELECT MAX(PAYLOAD_MASS__KG_ ) FROM SPACEXTABLE);""“</a:t>
            </a:r>
            <a:endParaRPr lang="en-US" sz="20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000" b="0" strike="noStrike" spc="-1">
                <a:solidFill>
                  <a:schemeClr val="accent3">
                    <a:lumMod val="25000"/>
                  </a:schemeClr>
                </a:solidFill>
                <a:latin typeface="Abadi"/>
              </a:rPr>
              <a:t>List the records which will display the month names, failure landing_outcomes in drone ship ,booster versions, launch_site for the months in year 2015.</a:t>
            </a:r>
            <a:r>
              <a:rPr sz="2000"/>
              <a:t/>
            </a:r>
            <a:br>
              <a:rPr sz="2000"/>
            </a:br>
            <a:r>
              <a:rPr lang="en-US" sz="2000" b="0" strike="noStrike" spc="-1">
                <a:solidFill>
                  <a:schemeClr val="accent3">
                    <a:lumMod val="25000"/>
                  </a:schemeClr>
                </a:solidFill>
                <a:latin typeface="Abadi"/>
              </a:rPr>
              <a:t>query_9 = """SELECT Booster_Version,  substr(Date, 6,2) as month, substr(Date, 1, 4) as year, Launch_Site FROM SPACEXTABLE WHERE Landing_Outcome LIKE 'Failure (drone ship)’ AND substr(Date, 1, 4) = '2015';</a:t>
            </a:r>
            <a:endParaRPr lang="en-US" sz="20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000" b="0" strike="noStrike" spc="-1">
                <a:solidFill>
                  <a:schemeClr val="accent3">
                    <a:lumMod val="25000"/>
                  </a:schemeClr>
                </a:solidFill>
                <a:latin typeface="Abadi"/>
              </a:rPr>
              <a:t>Rank the count of landing outcomes (such as Failure (drone ship) or Success (ground pad)) between the date 2010-06-04 and 2017-03-20, in descending order.</a:t>
            </a:r>
            <a:r>
              <a:rPr sz="2000"/>
              <a:t/>
            </a:r>
            <a:br>
              <a:rPr sz="2000"/>
            </a:br>
            <a:r>
              <a:rPr lang="en-US" sz="2000" b="0" strike="noStrike" spc="-1">
                <a:solidFill>
                  <a:schemeClr val="accent3">
                    <a:lumMod val="25000"/>
                  </a:schemeClr>
                </a:solidFill>
                <a:latin typeface="Abadi"/>
              </a:rPr>
              <a:t>query_9 = """SELECT CASE WHEN Landing_Outcome LIKE "%Success%" THEN "success“ WHEN Landing_Outcome LIKE "%Failure%" THEN "failure“ ELSE "Other“ END AS result, COUNT(Landing_Outcome) Total_Outcome FROM SPACEXTABLE WHERE Date BETWEEN "2010-06-04" AND "2017-03-20“ GROUP BY result ORDER BY Total_Outcome DESC;"""</a:t>
            </a:r>
            <a:endParaRPr lang="en-US" sz="2000" b="0" strike="noStrike" spc="-1">
              <a:solidFill>
                <a:schemeClr val="dk1"/>
              </a:solidFill>
              <a:latin typeface="Calibri"/>
            </a:endParaRPr>
          </a:p>
          <a:p>
            <a:pPr indent="0" defTabSz="914400">
              <a:lnSpc>
                <a:spcPct val="90000"/>
              </a:lnSpc>
              <a:spcBef>
                <a:spcPts val="1001"/>
              </a:spcBef>
              <a:buNone/>
            </a:pPr>
            <a:endParaRPr lang="en-US" sz="2000" b="0" strike="noStrike" spc="-1">
              <a:solidFill>
                <a:schemeClr val="dk1"/>
              </a:solidFill>
              <a:latin typeface="Calibri"/>
            </a:endParaRPr>
          </a:p>
          <a:p>
            <a:pPr indent="0" defTabSz="914400">
              <a:lnSpc>
                <a:spcPct val="90000"/>
              </a:lnSpc>
              <a:spcBef>
                <a:spcPts val="1001"/>
              </a:spcBef>
              <a:buNone/>
            </a:pPr>
            <a:endParaRPr lang="en-US" sz="2000" b="0" strike="noStrike" spc="-1">
              <a:solidFill>
                <a:schemeClr val="dk1"/>
              </a:solidFill>
              <a:latin typeface="Calibri"/>
            </a:endParaRPr>
          </a:p>
          <a:p>
            <a:pPr indent="0" defTabSz="914400">
              <a:lnSpc>
                <a:spcPct val="90000"/>
              </a:lnSpc>
              <a:spcBef>
                <a:spcPts val="1001"/>
              </a:spcBef>
              <a:buNone/>
            </a:pPr>
            <a:endParaRPr lang="en-US" sz="2000" b="0" strike="noStrike" spc="-1">
              <a:solidFill>
                <a:schemeClr val="dk1"/>
              </a:solidFill>
              <a:latin typeface="Calibri"/>
            </a:endParaRPr>
          </a:p>
        </p:txBody>
      </p:sp>
      <p:sp>
        <p:nvSpPr>
          <p:cNvPr id="153" name="Title 1"/>
          <p:cNvSpPr/>
          <p:nvPr/>
        </p:nvSpPr>
        <p:spPr>
          <a:xfrm>
            <a:off x="770040" y="29628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EDA with SQL</a:t>
            </a:r>
            <a:endParaRPr lang="en-US" sz="4000" b="0" strike="noStrike" spc="-1">
              <a:solidFill>
                <a:srgbClr val="000000"/>
              </a:solidFill>
              <a:latin typeface="Arial"/>
            </a:endParaRPr>
          </a:p>
        </p:txBody>
      </p:sp>
      <p:cxnSp>
        <p:nvCxnSpPr>
          <p:cNvPr id="154" name="Gerader Verbinder 5"/>
          <p:cNvCxnSpPr/>
          <p:nvPr/>
        </p:nvCxnSpPr>
        <p:spPr>
          <a:xfrm>
            <a:off x="769680" y="871200"/>
            <a:ext cx="10647360" cy="360"/>
          </a:xfrm>
          <a:prstGeom prst="straightConnector1">
            <a:avLst/>
          </a:prstGeom>
          <a:ln>
            <a:solidFill>
              <a:srgbClr val="4472C4"/>
            </a:solidFill>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55" name="PlaceHolder 1"/>
          <p:cNvSpPr>
            <a:spLocks noGrp="1"/>
          </p:cNvSpPr>
          <p:nvPr>
            <p:ph/>
          </p:nvPr>
        </p:nvSpPr>
        <p:spPr>
          <a:xfrm>
            <a:off x="838080" y="1453680"/>
            <a:ext cx="10619280" cy="4973400"/>
          </a:xfrm>
          <a:prstGeom prst="rect">
            <a:avLst/>
          </a:prstGeom>
          <a:noFill/>
          <a:ln w="0">
            <a:noFill/>
          </a:ln>
        </p:spPr>
        <p:txBody>
          <a:bodyPr lIns="90000" tIns="45000" rIns="90000" bIns="45000" anchor="t">
            <a:noAutofit/>
          </a:bodyPr>
          <a:lstStyle/>
          <a:p>
            <a:pPr indent="0" defTabSz="914400">
              <a:lnSpc>
                <a:spcPct val="100000"/>
              </a:lnSpc>
              <a:spcBef>
                <a:spcPts val="1400"/>
              </a:spcBef>
              <a:buNone/>
            </a:pPr>
            <a:r>
              <a:rPr lang="en-US" sz="1800" b="1" strike="noStrike" spc="-1">
                <a:solidFill>
                  <a:schemeClr val="accent3">
                    <a:lumMod val="25000"/>
                  </a:schemeClr>
                </a:solidFill>
                <a:latin typeface="Abadi"/>
              </a:rPr>
              <a:t>The base site map was build centered around the launch sites</a:t>
            </a:r>
            <a:endParaRPr lang="en-US" sz="1800" b="0" strike="noStrike" spc="-1">
              <a:solidFill>
                <a:schemeClr val="dk1"/>
              </a:solidFill>
              <a:latin typeface="Calibri"/>
            </a:endParaRPr>
          </a:p>
          <a:p>
            <a:pPr marL="457200" indent="0" defTabSz="914400">
              <a:lnSpc>
                <a:spcPct val="100000"/>
              </a:lnSpc>
              <a:spcBef>
                <a:spcPts val="1400"/>
              </a:spcBef>
              <a:buNone/>
            </a:pPr>
            <a:r>
              <a:rPr lang="en-US" sz="1600" b="0" strike="noStrike" spc="-1">
                <a:solidFill>
                  <a:schemeClr val="accent3">
                    <a:lumMod val="25000"/>
                  </a:schemeClr>
                </a:solidFill>
                <a:latin typeface="Abadi"/>
              </a:rPr>
              <a:t>site_map = folium.Map(location=nasa_coordinate, zoom_start=10)</a:t>
            </a:r>
            <a:endParaRPr lang="en-US" sz="1600" b="0" strike="noStrike" spc="-1">
              <a:solidFill>
                <a:schemeClr val="dk1"/>
              </a:solidFill>
              <a:latin typeface="Calibri"/>
            </a:endParaRPr>
          </a:p>
          <a:p>
            <a:pPr indent="0" defTabSz="914400">
              <a:lnSpc>
                <a:spcPct val="100000"/>
              </a:lnSpc>
              <a:spcBef>
                <a:spcPts val="1400"/>
              </a:spcBef>
              <a:buNone/>
            </a:pPr>
            <a:r>
              <a:rPr lang="en-US" sz="1800" b="1" strike="noStrike" spc="-1">
                <a:solidFill>
                  <a:schemeClr val="accent3">
                    <a:lumMod val="25000"/>
                  </a:schemeClr>
                </a:solidFill>
                <a:latin typeface="Abadi"/>
              </a:rPr>
              <a:t>All launch sites were marked on the map</a:t>
            </a:r>
            <a:endParaRPr lang="en-US" sz="1800" b="0" strike="noStrike" spc="-1">
              <a:solidFill>
                <a:schemeClr val="dk1"/>
              </a:solidFill>
              <a:latin typeface="Calibri"/>
            </a:endParaRPr>
          </a:p>
          <a:p>
            <a:pPr marL="457200" indent="0" defTabSz="914400">
              <a:lnSpc>
                <a:spcPct val="100000"/>
              </a:lnSpc>
              <a:spcBef>
                <a:spcPts val="1400"/>
              </a:spcBef>
              <a:buNone/>
            </a:pPr>
            <a:r>
              <a:rPr lang="en-US" sz="1600" b="0" strike="noStrike" spc="-1">
                <a:solidFill>
                  <a:schemeClr val="accent3">
                    <a:lumMod val="25000"/>
                  </a:schemeClr>
                </a:solidFill>
                <a:latin typeface="Abadi"/>
              </a:rPr>
              <a:t>Added a highlighted circle area with a text label on specific launch sites</a:t>
            </a:r>
            <a:r>
              <a:rPr sz="1600"/>
              <a:t/>
            </a:r>
            <a:br>
              <a:rPr sz="1600"/>
            </a:br>
            <a:r>
              <a:rPr lang="en-US" sz="1600" b="0" strike="noStrike" spc="-1">
                <a:solidFill>
                  <a:schemeClr val="accent3">
                    <a:lumMod val="25000"/>
                  </a:schemeClr>
                </a:solidFill>
                <a:latin typeface="Abadi"/>
              </a:rPr>
              <a:t>folium.Circle(nasa_coordinate, radius=1000, color='#d35400', fill=True)</a:t>
            </a:r>
            <a:endParaRPr lang="en-US" sz="1600" b="0" strike="noStrike" spc="-1">
              <a:solidFill>
                <a:schemeClr val="dk1"/>
              </a:solidFill>
              <a:latin typeface="Calibri"/>
            </a:endParaRPr>
          </a:p>
          <a:p>
            <a:pPr marL="457200" indent="0" defTabSz="914400">
              <a:lnSpc>
                <a:spcPct val="100000"/>
              </a:lnSpc>
              <a:spcBef>
                <a:spcPts val="1400"/>
              </a:spcBef>
              <a:buNone/>
            </a:pPr>
            <a:r>
              <a:rPr lang="en-US" sz="1600" b="0" strike="noStrike" spc="-1">
                <a:solidFill>
                  <a:schemeClr val="accent3">
                    <a:lumMod val="25000"/>
                  </a:schemeClr>
                </a:solidFill>
                <a:latin typeface="Abadi"/>
              </a:rPr>
              <a:t>Add Folium markers. The markers represent launch sites.</a:t>
            </a:r>
            <a:r>
              <a:rPr sz="1600"/>
              <a:t/>
            </a:r>
            <a:br>
              <a:rPr sz="1600"/>
            </a:br>
            <a:r>
              <a:rPr lang="en-US" sz="1600" b="0" strike="noStrike" spc="-1">
                <a:solidFill>
                  <a:schemeClr val="accent3">
                    <a:lumMod val="25000"/>
                  </a:schemeClr>
                </a:solidFill>
                <a:latin typeface="Abadi"/>
              </a:rPr>
              <a:t>marker = folium.map.Marker(    nasa_coordinate, icon=DivIcon() ...    )</a:t>
            </a:r>
            <a:endParaRPr lang="en-US" sz="1600" b="0" strike="noStrike" spc="-1">
              <a:solidFill>
                <a:schemeClr val="dk1"/>
              </a:solidFill>
              <a:latin typeface="Calibri"/>
            </a:endParaRPr>
          </a:p>
          <a:p>
            <a:pPr indent="0" defTabSz="914400">
              <a:lnSpc>
                <a:spcPct val="100000"/>
              </a:lnSpc>
              <a:spcBef>
                <a:spcPts val="1400"/>
              </a:spcBef>
              <a:buNone/>
            </a:pPr>
            <a:r>
              <a:rPr lang="en-US" sz="1800" b="1" strike="noStrike" spc="-1">
                <a:solidFill>
                  <a:schemeClr val="accent3">
                    <a:lumMod val="25000"/>
                  </a:schemeClr>
                </a:solidFill>
                <a:latin typeface="Abadi"/>
              </a:rPr>
              <a:t>Success/failed launches were marked for each site cluster</a:t>
            </a:r>
            <a:endParaRPr lang="en-US" sz="1800" b="0" strike="noStrike" spc="-1">
              <a:solidFill>
                <a:schemeClr val="dk1"/>
              </a:solidFill>
              <a:latin typeface="Calibri"/>
            </a:endParaRPr>
          </a:p>
          <a:p>
            <a:pPr marL="457200" indent="0" defTabSz="914400">
              <a:lnSpc>
                <a:spcPct val="100000"/>
              </a:lnSpc>
              <a:spcBef>
                <a:spcPts val="1400"/>
              </a:spcBef>
              <a:buNone/>
            </a:pPr>
            <a:r>
              <a:rPr lang="en-US" sz="1600" b="0" strike="noStrike" spc="-1">
                <a:solidFill>
                  <a:schemeClr val="accent3">
                    <a:lumMod val="25000"/>
                  </a:schemeClr>
                </a:solidFill>
                <a:latin typeface="Abadi"/>
              </a:rPr>
              <a:t>Added a marker cluster. Marker clusters are a good way to simplify a map containing many markers having the same coordinate. </a:t>
            </a:r>
            <a:endParaRPr lang="en-US" sz="1600" b="0" strike="noStrike" spc="-1">
              <a:solidFill>
                <a:schemeClr val="dk1"/>
              </a:solidFill>
              <a:latin typeface="Calibri"/>
            </a:endParaRPr>
          </a:p>
          <a:p>
            <a:pPr marL="457200" indent="0" defTabSz="914400">
              <a:lnSpc>
                <a:spcPct val="100000"/>
              </a:lnSpc>
              <a:spcBef>
                <a:spcPts val="1400"/>
              </a:spcBef>
              <a:buNone/>
            </a:pPr>
            <a:r>
              <a:rPr lang="en-US" sz="1600" b="0" strike="noStrike" spc="-1">
                <a:solidFill>
                  <a:schemeClr val="accent3">
                    <a:lumMod val="25000"/>
                  </a:schemeClr>
                </a:solidFill>
                <a:latin typeface="Abadi"/>
              </a:rPr>
              <a:t>For each launch result in spacex_df data frame a folium.Marker was added to marker_cluster. The markers within the cluster makes it easy to distinguish between successful and failed launches easily.</a:t>
            </a:r>
            <a:endParaRPr lang="en-US" sz="1600" b="0" strike="noStrike" spc="-1">
              <a:solidFill>
                <a:schemeClr val="dk1"/>
              </a:solidFill>
              <a:latin typeface="Calibri"/>
            </a:endParaRPr>
          </a:p>
          <a:p>
            <a:pPr marL="457200" indent="0" defTabSz="914400">
              <a:lnSpc>
                <a:spcPct val="100000"/>
              </a:lnSpc>
              <a:spcBef>
                <a:spcPts val="1400"/>
              </a:spcBef>
              <a:buNone/>
            </a:pPr>
            <a:r>
              <a:rPr lang="en-US" sz="1600" b="0" strike="noStrike" spc="-1">
                <a:solidFill>
                  <a:schemeClr val="accent3">
                    <a:lumMod val="25000"/>
                  </a:schemeClr>
                </a:solidFill>
                <a:latin typeface="Abadi"/>
              </a:rPr>
              <a:t>marker_cluster = MarkerCluster()</a:t>
            </a:r>
            <a:endParaRPr lang="en-US" sz="1600" b="0" strike="noStrike" spc="-1">
              <a:solidFill>
                <a:schemeClr val="dk1"/>
              </a:solidFill>
              <a:latin typeface="Calibri"/>
            </a:endParaRPr>
          </a:p>
          <a:p>
            <a:pPr indent="0" defTabSz="914400">
              <a:lnSpc>
                <a:spcPct val="100000"/>
              </a:lnSpc>
              <a:spcBef>
                <a:spcPts val="1400"/>
              </a:spcBef>
              <a:buNone/>
            </a:pPr>
            <a:endParaRPr lang="en-US" sz="1600" b="0" strike="noStrike" spc="-1">
              <a:solidFill>
                <a:schemeClr val="dk1"/>
              </a:solidFill>
              <a:latin typeface="Calibri"/>
            </a:endParaRPr>
          </a:p>
          <a:p>
            <a:pPr indent="0" defTabSz="914400">
              <a:lnSpc>
                <a:spcPct val="100000"/>
              </a:lnSpc>
              <a:buNone/>
            </a:pPr>
            <a:endParaRPr lang="en-US" sz="1600" b="0" strike="noStrike" spc="-1">
              <a:solidFill>
                <a:schemeClr val="dk1"/>
              </a:solidFill>
              <a:latin typeface="Calibri"/>
            </a:endParaRPr>
          </a:p>
          <a:p>
            <a:pPr indent="0" defTabSz="914400">
              <a:lnSpc>
                <a:spcPct val="100000"/>
              </a:lnSpc>
              <a:buNone/>
            </a:pPr>
            <a:endParaRPr lang="en-US" sz="1600" b="0" strike="noStrike" spc="-1">
              <a:solidFill>
                <a:schemeClr val="dk1"/>
              </a:solidFill>
              <a:latin typeface="Calibri"/>
            </a:endParaRPr>
          </a:p>
        </p:txBody>
      </p:sp>
      <p:sp>
        <p:nvSpPr>
          <p:cNvPr id="15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Build an Interactive Map with Folium</a:t>
            </a:r>
            <a:endParaRPr lang="en-US" sz="4000" b="0" strike="noStrike" spc="-1">
              <a:solidFill>
                <a:srgbClr val="000000"/>
              </a:solidFill>
              <a:latin typeface="Arial"/>
            </a:endParaRPr>
          </a:p>
        </p:txBody>
      </p:sp>
      <p:sp>
        <p:nvSpPr>
          <p:cNvPr id="3" name="PlaceHolder 2"/>
          <p:cNvSpPr>
            <a:spLocks noGrp="1"/>
          </p:cNvSpPr>
          <p:nvPr>
            <p:ph type="sldNum" idx="1"/>
          </p:nvPr>
        </p:nvSpPr>
        <p:spPr/>
        <p:txBody>
          <a:bodyPr/>
          <a:lstStyle/>
          <a:p>
            <a:fld id="{43CE27EB-3522-418B-9021-2EF4BEBDEBE8}" type="slidenum">
              <a:t>18</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Build an Interactive Map with Folium</a:t>
            </a:r>
            <a:endParaRPr lang="en-US" sz="4000" b="0" strike="noStrike" spc="-1">
              <a:solidFill>
                <a:srgbClr val="000000"/>
              </a:solidFill>
              <a:latin typeface="Arial"/>
            </a:endParaRPr>
          </a:p>
        </p:txBody>
      </p:sp>
      <p:cxnSp>
        <p:nvCxnSpPr>
          <p:cNvPr id="158" name="Gerader Verbinder 4"/>
          <p:cNvCxnSpPr/>
          <p:nvPr/>
        </p:nvCxnSpPr>
        <p:spPr>
          <a:xfrm>
            <a:off x="769680" y="1249920"/>
            <a:ext cx="10647360" cy="360"/>
          </a:xfrm>
          <a:prstGeom prst="straightConnector1">
            <a:avLst/>
          </a:prstGeom>
          <a:ln>
            <a:solidFill>
              <a:srgbClr val="4472C4"/>
            </a:solidFill>
          </a:ln>
        </p:spPr>
      </p:cxnSp>
      <p:sp>
        <p:nvSpPr>
          <p:cNvPr id="159" name="PlaceHolder 1"/>
          <p:cNvSpPr>
            <a:spLocks noGrp="1"/>
          </p:cNvSpPr>
          <p:nvPr>
            <p:ph/>
          </p:nvPr>
        </p:nvSpPr>
        <p:spPr>
          <a:xfrm>
            <a:off x="797040" y="1410480"/>
            <a:ext cx="10619280" cy="4613040"/>
          </a:xfrm>
          <a:prstGeom prst="rect">
            <a:avLst/>
          </a:prstGeom>
          <a:noFill/>
          <a:ln w="0">
            <a:noFill/>
          </a:ln>
        </p:spPr>
        <p:txBody>
          <a:bodyPr lIns="90000" tIns="45000" rIns="90000" bIns="45000" anchor="t">
            <a:noAutofit/>
          </a:bodyPr>
          <a:lstStyle/>
          <a:p>
            <a:pPr marL="228600" indent="-228600" defTabSz="914400">
              <a:lnSpc>
                <a:spcPct val="100000"/>
              </a:lnSpc>
              <a:spcBef>
                <a:spcPts val="1400"/>
              </a:spcBef>
              <a:buClr>
                <a:srgbClr val="292929"/>
              </a:buClr>
              <a:buFont typeface="Arial"/>
              <a:buChar char="•"/>
            </a:pPr>
            <a:r>
              <a:rPr lang="en-US" sz="2000" b="1" strike="noStrike" spc="-1">
                <a:solidFill>
                  <a:schemeClr val="accent3">
                    <a:lumMod val="25000"/>
                  </a:schemeClr>
                </a:solidFill>
                <a:latin typeface="Abadi"/>
              </a:rPr>
              <a:t>Creating distance markers and line between a launch site and locations in proximity</a:t>
            </a:r>
            <a:endParaRPr lang="en-US" sz="20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The locations selected for visualization were a coastline location and the neighboring Florida town of Titusville. </a:t>
            </a:r>
            <a:endParaRPr lang="en-US" sz="18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Distances markers were created and placed on the map.</a:t>
            </a:r>
            <a:r>
              <a:rPr sz="1800"/>
              <a:t/>
            </a:r>
            <a:br>
              <a:rPr sz="1800"/>
            </a:br>
            <a:r>
              <a:rPr lang="en-US" sz="1800" b="0" strike="noStrike" spc="-1">
                <a:solidFill>
                  <a:schemeClr val="accent3">
                    <a:lumMod val="25000"/>
                  </a:schemeClr>
                </a:solidFill>
                <a:latin typeface="Abadi"/>
              </a:rPr>
              <a:t>distance_marker = folium.Marker( location=coastline_point, icon=DivIcon( ...))</a:t>
            </a:r>
            <a:endParaRPr lang="en-US" sz="18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PolyLines between a launch site to the selected locations were drawn.</a:t>
            </a:r>
            <a:r>
              <a:rPr sz="1800"/>
              <a:t/>
            </a:r>
            <a:br>
              <a:rPr sz="1800"/>
            </a:br>
            <a:r>
              <a:rPr lang="en-US" sz="1800" b="0" strike="noStrike" spc="-1">
                <a:solidFill>
                  <a:schemeClr val="accent3">
                    <a:lumMod val="25000"/>
                  </a:schemeClr>
                </a:solidFill>
                <a:latin typeface="Abadi"/>
              </a:rPr>
              <a:t>PolyLine( locations=[coastline_coord, launch_site_coord], ... ).add_to(site_map)</a:t>
            </a:r>
            <a:endParaRPr lang="en-US" sz="18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Distance markers and PolyLines are valuable for numerous applications like traveling, operations or logistics.</a:t>
            </a:r>
            <a:endParaRPr lang="en-US" sz="18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The launch sites are close to coastline. They have access to nearby roads like the Centaur row and railway proximity to the Titan railway. The neighboring town of Titusvile is in some distance. This makes the Florida launch site a good choice for operations and security of SpaceX.</a:t>
            </a:r>
            <a:endParaRPr lang="en-US" sz="1800" b="0" strike="noStrike" spc="-1">
              <a:solidFill>
                <a:schemeClr val="dk1"/>
              </a:solidFill>
              <a:latin typeface="Calibri"/>
            </a:endParaRPr>
          </a:p>
          <a:p>
            <a:pPr indent="0" defTabSz="914400">
              <a:lnSpc>
                <a:spcPct val="100000"/>
              </a:lnSpc>
              <a:spcBef>
                <a:spcPts val="1400"/>
              </a:spcBef>
              <a:buNone/>
            </a:pPr>
            <a:endParaRPr lang="en-US" sz="1800" b="0" strike="noStrike" spc="-1">
              <a:solidFill>
                <a:schemeClr val="dk1"/>
              </a:solidFill>
              <a:latin typeface="Calibri"/>
            </a:endParaRPr>
          </a:p>
        </p:txBody>
      </p:sp>
      <p:sp>
        <p:nvSpPr>
          <p:cNvPr id="160" name="Rechteck 6"/>
          <p:cNvSpPr/>
          <p:nvPr/>
        </p:nvSpPr>
        <p:spPr>
          <a:xfrm>
            <a:off x="1397160" y="5865120"/>
            <a:ext cx="98881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Bef>
                <a:spcPts val="1400"/>
              </a:spcBef>
            </a:pPr>
            <a:r>
              <a:rPr lang="en-US" sz="1400" b="1" strike="noStrike" spc="-1">
                <a:solidFill>
                  <a:schemeClr val="accent3">
                    <a:lumMod val="25000"/>
                  </a:schemeClr>
                </a:solidFill>
                <a:latin typeface="Abadi"/>
              </a:rPr>
              <a:t>GitHub URL:</a:t>
            </a:r>
            <a:r>
              <a:rPr sz="1400"/>
              <a:t/>
            </a:r>
            <a:br>
              <a:rPr sz="1400"/>
            </a:br>
            <a:r>
              <a:rPr lang="en-US" sz="1400" b="0" strike="noStrike" spc="-1">
                <a:solidFill>
                  <a:schemeClr val="accent3">
                    <a:lumMod val="25000"/>
                  </a:schemeClr>
                </a:solidFill>
                <a:latin typeface="Abadi"/>
              </a:rPr>
              <a:t>https://github.com/RolfChung/Interactive_Vis_SpaceX/blob/main/lab_jupyter_launch_site_location.ipynb</a:t>
            </a:r>
            <a:endParaRPr lang="en-US"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76" name="PlaceHolder 1"/>
          <p:cNvSpPr>
            <a:spLocks noGrp="1"/>
          </p:cNvSpPr>
          <p:nvPr>
            <p:ph type="sldNum" idx="37"/>
          </p:nvPr>
        </p:nvSpPr>
        <p:spPr>
          <a:xfrm>
            <a:off x="8714880" y="6025680"/>
            <a:ext cx="2742840" cy="401400"/>
          </a:xfrm>
          <a:prstGeom prst="rect">
            <a:avLst/>
          </a:prstGeom>
          <a:noFill/>
          <a:ln w="0">
            <a:noFill/>
          </a:ln>
        </p:spPr>
        <p:txBody>
          <a:bodyPr lIns="91440" tIns="45720" rIns="91440" bIns="45720" anchor="ctr">
            <a:norm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6D7FD2E1-AEA9-493E-807A-1DB533649A6B}" type="slidenum">
              <a:rPr lang="en-US" sz="1600" b="0" strike="noStrike" spc="-1">
                <a:solidFill>
                  <a:srgbClr val="1C7DDB"/>
                </a:solidFill>
                <a:latin typeface="Abadi"/>
              </a:rPr>
              <a:t>2</a:t>
            </a:fld>
            <a:endParaRPr lang="en-US" sz="1600" b="0" strike="noStrike" spc="-1">
              <a:solidFill>
                <a:srgbClr val="000000"/>
              </a:solidFill>
              <a:latin typeface="Times New Roman"/>
            </a:endParaRPr>
          </a:p>
        </p:txBody>
      </p:sp>
      <p:sp>
        <p:nvSpPr>
          <p:cNvPr id="77" name="Content Placeholder 2"/>
          <p:cNvSpPr/>
          <p:nvPr/>
        </p:nvSpPr>
        <p:spPr>
          <a:xfrm>
            <a:off x="958680" y="2113200"/>
            <a:ext cx="5166720" cy="33206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Executive Summary</a:t>
            </a:r>
            <a:endParaRPr lang="en-US"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Introduction</a:t>
            </a:r>
            <a:endParaRPr lang="en-US"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Methodology</a:t>
            </a:r>
            <a:endParaRPr lang="en-US"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Results</a:t>
            </a:r>
            <a:endParaRPr lang="en-US"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Conclusion</a:t>
            </a:r>
            <a:endParaRPr lang="en-US"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Appendix</a:t>
            </a:r>
            <a:endParaRPr lang="en-US" sz="2200" b="0" strike="noStrike" spc="-1">
              <a:solidFill>
                <a:srgbClr val="000000"/>
              </a:solidFill>
              <a:latin typeface="Arial"/>
            </a:endParaRPr>
          </a:p>
        </p:txBody>
      </p:sp>
      <p:sp>
        <p:nvSpPr>
          <p:cNvPr id="7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Outline</a:t>
            </a:r>
            <a:endParaRPr lang="en-US" sz="4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61" name="PlaceHolder 1"/>
          <p:cNvSpPr>
            <a:spLocks noGrp="1"/>
          </p:cNvSpPr>
          <p:nvPr>
            <p:ph/>
          </p:nvPr>
        </p:nvSpPr>
        <p:spPr>
          <a:xfrm>
            <a:off x="770040" y="1424160"/>
            <a:ext cx="10687680" cy="5433480"/>
          </a:xfrm>
          <a:prstGeom prst="rect">
            <a:avLst/>
          </a:prstGeom>
          <a:noFill/>
          <a:ln w="0">
            <a:noFill/>
          </a:ln>
        </p:spPr>
        <p:txBody>
          <a:bodyPr lIns="91440" tIns="45720" rIns="91440" bIns="45720" anchor="t">
            <a:normAutofit fontScale="25000" lnSpcReduction="20000"/>
          </a:bodyPr>
          <a:lstStyle/>
          <a:p>
            <a:pPr indent="0" defTabSz="914400">
              <a:lnSpc>
                <a:spcPct val="100000"/>
              </a:lnSpc>
              <a:spcBef>
                <a:spcPts val="1400"/>
              </a:spcBef>
              <a:buNone/>
              <a:tabLst>
                <a:tab pos="0" algn="l"/>
              </a:tabLst>
            </a:pPr>
            <a:r>
              <a:rPr lang="en-US" sz="7200" b="0" strike="noStrike" spc="-1">
                <a:solidFill>
                  <a:schemeClr val="accent3">
                    <a:lumMod val="25000"/>
                  </a:schemeClr>
                </a:solidFill>
                <a:latin typeface="Abadi"/>
              </a:rPr>
              <a:t>A SpaceX Launch Records Dashboard od Plotly graphs was created with Dash app.layout and equipped with charts.</a:t>
            </a:r>
            <a:endParaRPr lang="en-US" sz="7200" b="0" strike="noStrike" spc="-1">
              <a:solidFill>
                <a:schemeClr val="dk1"/>
              </a:solidFill>
              <a:latin typeface="Calibri"/>
            </a:endParaRPr>
          </a:p>
          <a:p>
            <a:pPr indent="0" defTabSz="914400">
              <a:lnSpc>
                <a:spcPct val="100000"/>
              </a:lnSpc>
              <a:spcBef>
                <a:spcPts val="1400"/>
              </a:spcBef>
              <a:buNone/>
              <a:tabLst>
                <a:tab pos="0" algn="l"/>
              </a:tabLst>
            </a:pPr>
            <a:r>
              <a:rPr lang="en-US" sz="7200" b="1" strike="noStrike" spc="-1">
                <a:solidFill>
                  <a:schemeClr val="accent3">
                    <a:lumMod val="25000"/>
                  </a:schemeClr>
                </a:solidFill>
                <a:latin typeface="Abadi"/>
              </a:rPr>
              <a:t>Pie chart</a:t>
            </a:r>
            <a:endParaRPr lang="en-US" sz="7200" b="0" strike="noStrike" spc="-1">
              <a:solidFill>
                <a:schemeClr val="dk1"/>
              </a:solidFill>
              <a:latin typeface="Calibri"/>
            </a:endParaRPr>
          </a:p>
          <a:p>
            <a:pPr marL="457200" indent="0" defTabSz="914400">
              <a:lnSpc>
                <a:spcPct val="100000"/>
              </a:lnSpc>
              <a:spcBef>
                <a:spcPts val="1400"/>
              </a:spcBef>
              <a:buNone/>
              <a:tabLst>
                <a:tab pos="0" algn="l"/>
              </a:tabLst>
            </a:pPr>
            <a:r>
              <a:rPr lang="en-US" sz="7200" b="0" strike="noStrike" spc="-1">
                <a:solidFill>
                  <a:schemeClr val="accent3">
                    <a:lumMod val="25000"/>
                  </a:schemeClr>
                </a:solidFill>
                <a:latin typeface="Abadi"/>
              </a:rPr>
              <a:t>A pie chart was added depicting Success vs Failure for every launch site. The specific launch site is selected by a drop-down selection.</a:t>
            </a:r>
            <a:endParaRPr lang="en-US" sz="7200" b="0" strike="noStrike" spc="-1">
              <a:solidFill>
                <a:schemeClr val="dk1"/>
              </a:solidFill>
              <a:latin typeface="Calibri"/>
            </a:endParaRPr>
          </a:p>
          <a:p>
            <a:pPr marL="457200" indent="0" defTabSz="914400">
              <a:lnSpc>
                <a:spcPct val="100000"/>
              </a:lnSpc>
              <a:spcBef>
                <a:spcPts val="1400"/>
              </a:spcBef>
              <a:buNone/>
              <a:tabLst>
                <a:tab pos="0" algn="l"/>
              </a:tabLst>
            </a:pPr>
            <a:r>
              <a:rPr lang="en-US" sz="7200" b="0" strike="noStrike" spc="-1">
                <a:solidFill>
                  <a:schemeClr val="accent3">
                    <a:lumMod val="25000"/>
                  </a:schemeClr>
                </a:solidFill>
                <a:latin typeface="Abadi"/>
              </a:rPr>
              <a:t>The Success vs Failure for every launch site is valuable information. Launch site with a higher success rate could be better launch sites for future launches.</a:t>
            </a:r>
            <a:endParaRPr lang="en-US" sz="7200" b="0" strike="noStrike" spc="-1">
              <a:solidFill>
                <a:schemeClr val="dk1"/>
              </a:solidFill>
              <a:latin typeface="Calibri"/>
            </a:endParaRPr>
          </a:p>
          <a:p>
            <a:pPr indent="0" defTabSz="914400">
              <a:lnSpc>
                <a:spcPct val="100000"/>
              </a:lnSpc>
              <a:spcBef>
                <a:spcPts val="1400"/>
              </a:spcBef>
              <a:buNone/>
              <a:tabLst>
                <a:tab pos="0" algn="l"/>
              </a:tabLst>
            </a:pPr>
            <a:r>
              <a:rPr lang="en-US" sz="7200" b="1" strike="noStrike" spc="-1">
                <a:solidFill>
                  <a:schemeClr val="accent3">
                    <a:lumMod val="25000"/>
                  </a:schemeClr>
                </a:solidFill>
                <a:latin typeface="Abadi"/>
              </a:rPr>
              <a:t>Scatterplot</a:t>
            </a:r>
            <a:endParaRPr lang="en-US" sz="7200" b="0" strike="noStrike" spc="-1">
              <a:solidFill>
                <a:schemeClr val="dk1"/>
              </a:solidFill>
              <a:latin typeface="Calibri"/>
            </a:endParaRPr>
          </a:p>
          <a:p>
            <a:pPr marL="457200" indent="0" defTabSz="914400">
              <a:lnSpc>
                <a:spcPct val="100000"/>
              </a:lnSpc>
              <a:spcBef>
                <a:spcPts val="1400"/>
              </a:spcBef>
              <a:buNone/>
              <a:tabLst>
                <a:tab pos="0" algn="l"/>
              </a:tabLst>
            </a:pPr>
            <a:r>
              <a:rPr lang="en-US" sz="7200" b="0" strike="noStrike" spc="-1">
                <a:solidFill>
                  <a:schemeClr val="accent3">
                    <a:lumMod val="25000"/>
                  </a:schemeClr>
                </a:solidFill>
                <a:latin typeface="Abadi"/>
              </a:rPr>
              <a:t>A 'success-payload-scatter-chart‘ was added depicting the relationship between payload and successes. The specific payload for the launch is selected with a slider graph. The graph is created for a specific launch site selected with the drop-down above. The data points are colored aligned with the booster version.</a:t>
            </a:r>
            <a:endParaRPr lang="en-US" sz="7200" b="0" strike="noStrike" spc="-1">
              <a:solidFill>
                <a:schemeClr val="dk1"/>
              </a:solidFill>
              <a:latin typeface="Calibri"/>
            </a:endParaRPr>
          </a:p>
          <a:p>
            <a:pPr marL="457200" indent="0" defTabSz="914400">
              <a:lnSpc>
                <a:spcPct val="100000"/>
              </a:lnSpc>
              <a:spcBef>
                <a:spcPts val="1400"/>
              </a:spcBef>
              <a:buNone/>
              <a:tabLst>
                <a:tab pos="0" algn="l"/>
              </a:tabLst>
            </a:pPr>
            <a:r>
              <a:rPr lang="en-US" sz="7200" b="0" strike="noStrike" spc="-1">
                <a:solidFill>
                  <a:schemeClr val="accent3">
                    <a:lumMod val="25000"/>
                  </a:schemeClr>
                </a:solidFill>
                <a:latin typeface="Abadi"/>
              </a:rPr>
              <a:t>If given, a correlation between success and payload is valuable information and can guide adjustment to the boosters to increase chances of success.</a:t>
            </a:r>
            <a:endParaRPr lang="en-US" sz="7200" b="0" strike="noStrike" spc="-1">
              <a:solidFill>
                <a:schemeClr val="dk1"/>
              </a:solidFill>
              <a:latin typeface="Calibri"/>
            </a:endParaRPr>
          </a:p>
          <a:p>
            <a:pPr indent="0" defTabSz="914400">
              <a:lnSpc>
                <a:spcPct val="100000"/>
              </a:lnSpc>
              <a:spcBef>
                <a:spcPts val="1400"/>
              </a:spcBef>
              <a:buNone/>
              <a:tabLst>
                <a:tab pos="0" algn="l"/>
              </a:tabLst>
            </a:pPr>
            <a:endParaRPr lang="en-US" sz="4800" b="0" strike="noStrike" spc="-1">
              <a:solidFill>
                <a:schemeClr val="dk1"/>
              </a:solidFill>
              <a:latin typeface="Calibri"/>
            </a:endParaRPr>
          </a:p>
          <a:p>
            <a:pPr indent="0" defTabSz="914400">
              <a:lnSpc>
                <a:spcPct val="100000"/>
              </a:lnSpc>
              <a:spcBef>
                <a:spcPts val="1400"/>
              </a:spcBef>
              <a:buNone/>
              <a:tabLst>
                <a:tab pos="0" algn="l"/>
              </a:tabLst>
            </a:pPr>
            <a:r>
              <a:rPr lang="en-US" sz="4800" b="0" strike="noStrike" spc="-1">
                <a:solidFill>
                  <a:schemeClr val="accent3">
                    <a:lumMod val="25000"/>
                  </a:schemeClr>
                </a:solidFill>
                <a:latin typeface="Abadi"/>
              </a:rPr>
              <a:t>GitHub URL:</a:t>
            </a:r>
            <a:r>
              <a:rPr sz="4800"/>
              <a:t/>
            </a:r>
            <a:br>
              <a:rPr sz="4800"/>
            </a:br>
            <a:r>
              <a:rPr lang="en-US" sz="4800" b="0" strike="noStrike" spc="-1">
                <a:solidFill>
                  <a:schemeClr val="accent3">
                    <a:lumMod val="25000"/>
                  </a:schemeClr>
                </a:solidFill>
                <a:latin typeface="Abadi"/>
              </a:rPr>
              <a:t>https://github.com/RolfChung/Interactive_Vis_SpaceX/blob/main/new_dash_app.py</a:t>
            </a:r>
            <a:endParaRPr lang="en-US" sz="4800" b="0" strike="noStrike" spc="-1">
              <a:solidFill>
                <a:schemeClr val="dk1"/>
              </a:solidFill>
              <a:latin typeface="Calibri"/>
            </a:endParaRPr>
          </a:p>
        </p:txBody>
      </p:sp>
      <p:sp>
        <p:nvSpPr>
          <p:cNvPr id="16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Build a Dashboard with Plotly Dash</a:t>
            </a:r>
            <a:endParaRPr lang="en-US" sz="4000" b="0" strike="noStrike" spc="-1">
              <a:solidFill>
                <a:srgbClr val="000000"/>
              </a:solidFill>
              <a:latin typeface="Arial"/>
            </a:endParaRPr>
          </a:p>
        </p:txBody>
      </p:sp>
      <p:sp>
        <p:nvSpPr>
          <p:cNvPr id="3" name="PlaceHolder 2"/>
          <p:cNvSpPr>
            <a:spLocks noGrp="1"/>
          </p:cNvSpPr>
          <p:nvPr>
            <p:ph type="sldNum" idx="1"/>
          </p:nvPr>
        </p:nvSpPr>
        <p:spPr/>
        <p:txBody>
          <a:bodyPr/>
          <a:lstStyle/>
          <a:p>
            <a:fld id="{C5FD42AB-FD3E-468A-A972-1138BAA4EB06}" type="slidenum">
              <a:t>20</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Predictive Analysis (Classification)</a:t>
            </a:r>
            <a:endParaRPr lang="en-US" sz="4000" b="0" strike="noStrike" spc="-1">
              <a:solidFill>
                <a:srgbClr val="000000"/>
              </a:solidFill>
              <a:latin typeface="Arial"/>
            </a:endParaRPr>
          </a:p>
        </p:txBody>
      </p:sp>
      <p:cxnSp>
        <p:nvCxnSpPr>
          <p:cNvPr id="164" name="Gerader Verbinder 5"/>
          <p:cNvCxnSpPr/>
          <p:nvPr/>
        </p:nvCxnSpPr>
        <p:spPr>
          <a:xfrm>
            <a:off x="769680" y="1227600"/>
            <a:ext cx="10608120" cy="360"/>
          </a:xfrm>
          <a:prstGeom prst="straightConnector1">
            <a:avLst/>
          </a:prstGeom>
          <a:ln>
            <a:solidFill>
              <a:srgbClr val="4472C4"/>
            </a:solidFill>
          </a:ln>
        </p:spPr>
      </p:cxnSp>
      <p:sp>
        <p:nvSpPr>
          <p:cNvPr id="165" name="Rechteck 7"/>
          <p:cNvSpPr/>
          <p:nvPr/>
        </p:nvSpPr>
        <p:spPr>
          <a:xfrm>
            <a:off x="926640" y="5721840"/>
            <a:ext cx="100195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Bef>
                <a:spcPts val="1400"/>
              </a:spcBef>
            </a:pPr>
            <a:r>
              <a:rPr lang="en-US" sz="1400" b="1" strike="noStrike" spc="-1">
                <a:solidFill>
                  <a:schemeClr val="accent3">
                    <a:lumMod val="25000"/>
                  </a:schemeClr>
                </a:solidFill>
                <a:latin typeface="Abadi"/>
              </a:rPr>
              <a:t>GitHub URL:</a:t>
            </a:r>
            <a:r>
              <a:rPr sz="1400"/>
              <a:t/>
            </a:r>
            <a:br>
              <a:rPr sz="1400"/>
            </a:br>
            <a:r>
              <a:rPr lang="en-US" sz="1400" b="0" strike="noStrike" spc="-1">
                <a:solidFill>
                  <a:schemeClr val="accent3">
                    <a:lumMod val="25000"/>
                  </a:schemeClr>
                </a:solidFill>
                <a:latin typeface="Abadi"/>
              </a:rPr>
              <a:t>https://github.com/RolfChung/Interactive_Vis_SpaceX/blob/main/SpaceX_Machine%20Learning%20Prediction_Part_5.ipynb</a:t>
            </a:r>
            <a:endParaRPr lang="en-US" sz="1400" b="0" strike="noStrike" spc="-1">
              <a:solidFill>
                <a:srgbClr val="000000"/>
              </a:solidFill>
              <a:latin typeface="Arial"/>
            </a:endParaRPr>
          </a:p>
        </p:txBody>
      </p:sp>
      <p:sp>
        <p:nvSpPr>
          <p:cNvPr id="166" name="Textfeld 11"/>
          <p:cNvSpPr/>
          <p:nvPr/>
        </p:nvSpPr>
        <p:spPr>
          <a:xfrm>
            <a:off x="770040" y="1634400"/>
            <a:ext cx="10751040" cy="3748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0" strike="noStrike" spc="-1">
                <a:solidFill>
                  <a:schemeClr val="dk1"/>
                </a:solidFill>
                <a:latin typeface="Calibri"/>
              </a:rPr>
              <a:t>The machine learning pipeline for SpaceX landing prediction involved:</a:t>
            </a:r>
            <a:endParaRPr lang="en-US" sz="2000" b="0" strike="noStrike" spc="-1">
              <a:solidFill>
                <a:srgbClr val="000000"/>
              </a:solidFill>
              <a:latin typeface="Arial"/>
            </a:endParaRPr>
          </a:p>
          <a:p>
            <a:pPr defTabSz="914400">
              <a:lnSpc>
                <a:spcPct val="100000"/>
              </a:lnSpc>
            </a:pPr>
            <a:endParaRPr lang="en-US" sz="2000" b="0" strike="noStrike" spc="-1">
              <a:solidFill>
                <a:srgbClr val="000000"/>
              </a:solidFill>
              <a:latin typeface="Arial"/>
            </a:endParaRPr>
          </a:p>
          <a:p>
            <a:pPr marL="285840" indent="-285840" defTabSz="914400">
              <a:lnSpc>
                <a:spcPct val="100000"/>
              </a:lnSpc>
              <a:buClr>
                <a:srgbClr val="000000"/>
              </a:buClr>
              <a:buFont typeface="Arial"/>
              <a:buChar char="•"/>
            </a:pPr>
            <a:r>
              <a:rPr lang="en-US" sz="2000" b="1" strike="noStrike" spc="-1">
                <a:solidFill>
                  <a:schemeClr val="dk1"/>
                </a:solidFill>
                <a:latin typeface="Calibri"/>
              </a:rPr>
              <a:t>Data Preparation</a:t>
            </a:r>
            <a:r>
              <a:rPr lang="en-US" sz="2000" b="0" strike="noStrike" spc="-1">
                <a:solidFill>
                  <a:schemeClr val="dk1"/>
                </a:solidFill>
                <a:latin typeface="Calibri"/>
              </a:rPr>
              <a:t>: Separating features and labels, standardizing the feature data, and splitting it into training and test sets.</a:t>
            </a:r>
            <a:endParaRPr lang="en-US" sz="2000" b="0" strike="noStrike" spc="-1">
              <a:solidFill>
                <a:srgbClr val="000000"/>
              </a:solidFill>
              <a:latin typeface="Arial"/>
            </a:endParaRPr>
          </a:p>
          <a:p>
            <a:pPr marL="285840" indent="-285840" defTabSz="914400">
              <a:lnSpc>
                <a:spcPct val="100000"/>
              </a:lnSpc>
              <a:buClr>
                <a:srgbClr val="000000"/>
              </a:buClr>
              <a:buFont typeface="Arial"/>
              <a:buChar char="•"/>
            </a:pPr>
            <a:r>
              <a:rPr lang="en-US" sz="2000" b="1" strike="noStrike" spc="-1">
                <a:solidFill>
                  <a:schemeClr val="dk1"/>
                </a:solidFill>
                <a:latin typeface="Calibri"/>
              </a:rPr>
              <a:t>Model Building &amp; Optimization: </a:t>
            </a:r>
            <a:r>
              <a:rPr lang="en-US" sz="2000" b="0" strike="noStrike" spc="-1">
                <a:solidFill>
                  <a:schemeClr val="dk1"/>
                </a:solidFill>
                <a:latin typeface="Calibri"/>
              </a:rPr>
              <a:t>Multiple classification models (Logistic Regression, SVM, Decision Tree, KNN) were built. Each model's hyperparameters were tuned using `GridSearchCV` with 10-fold cross-validation on the training data.</a:t>
            </a:r>
            <a:endParaRPr lang="en-US" sz="2000" b="0" strike="noStrike" spc="-1">
              <a:solidFill>
                <a:srgbClr val="000000"/>
              </a:solidFill>
              <a:latin typeface="Arial"/>
            </a:endParaRPr>
          </a:p>
          <a:p>
            <a:pPr marL="285840" indent="-285840" defTabSz="914400">
              <a:lnSpc>
                <a:spcPct val="100000"/>
              </a:lnSpc>
              <a:buClr>
                <a:srgbClr val="000000"/>
              </a:buClr>
              <a:buFont typeface="Arial"/>
              <a:buChar char="•"/>
            </a:pPr>
            <a:r>
              <a:rPr lang="en-US" sz="2000" b="1" strike="noStrike" spc="-1">
                <a:solidFill>
                  <a:schemeClr val="dk1"/>
                </a:solidFill>
                <a:latin typeface="Calibri"/>
              </a:rPr>
              <a:t>Model Evaluation: </a:t>
            </a:r>
            <a:r>
              <a:rPr lang="en-US" sz="2000" b="0" strike="noStrike" spc="-1">
                <a:solidFill>
                  <a:schemeClr val="dk1"/>
                </a:solidFill>
                <a:latin typeface="Calibri"/>
              </a:rPr>
              <a:t>Performance was rigorously assessed using the test data, calculating accuracy scores, visualizing results with confusion matrices, and providing detailed metrics via classification reports.</a:t>
            </a:r>
            <a:endParaRPr lang="en-US" sz="2000" b="0" strike="noStrike" spc="-1">
              <a:solidFill>
                <a:srgbClr val="000000"/>
              </a:solidFill>
              <a:latin typeface="Arial"/>
            </a:endParaRPr>
          </a:p>
          <a:p>
            <a:pPr marL="285840" indent="-285840" defTabSz="914400">
              <a:lnSpc>
                <a:spcPct val="100000"/>
              </a:lnSpc>
              <a:buClr>
                <a:srgbClr val="000000"/>
              </a:buClr>
              <a:buFont typeface="Arial"/>
              <a:buChar char="•"/>
            </a:pPr>
            <a:r>
              <a:rPr lang="en-US" sz="2000" b="1" strike="noStrike" spc="-1">
                <a:solidFill>
                  <a:schemeClr val="dk1"/>
                </a:solidFill>
                <a:latin typeface="Calibri"/>
              </a:rPr>
              <a:t>Best Model Selection: </a:t>
            </a:r>
            <a:r>
              <a:rPr lang="en-US" sz="2000" b="0" strike="noStrike" spc="-1">
                <a:solidFill>
                  <a:schemeClr val="dk1"/>
                </a:solidFill>
                <a:latin typeface="Calibri"/>
              </a:rPr>
              <a:t>The final best performing model was identified by comparing the test accuracy scores across all optimized algorithms.</a:t>
            </a: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67" name="PlaceHolder 1"/>
          <p:cNvSpPr>
            <a:spLocks noGrp="1"/>
          </p:cNvSpPr>
          <p:nvPr>
            <p:ph type="sldNum" idx="41"/>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800" b="0" strike="noStrike" spc="-1">
                <a:solidFill>
                  <a:srgbClr val="1C7DDB"/>
                </a:solidFill>
                <a:latin typeface="Abadi"/>
              </a:defRPr>
            </a:lvl1pPr>
          </a:lstStyle>
          <a:p>
            <a:pPr indent="0" algn="r" defTabSz="914400">
              <a:lnSpc>
                <a:spcPct val="100000"/>
              </a:lnSpc>
              <a:buNone/>
            </a:pPr>
            <a:fld id="{7915404F-69F8-4253-B9B1-9040F7036378}" type="slidenum">
              <a:rPr lang="en-US" sz="1800" b="0" strike="noStrike" spc="-1">
                <a:solidFill>
                  <a:srgbClr val="1C7DDB"/>
                </a:solidFill>
                <a:latin typeface="Abadi"/>
              </a:rPr>
              <a:t>22</a:t>
            </a:fld>
            <a:endParaRPr lang="en-US" sz="1800" b="0" strike="noStrike" spc="-1">
              <a:solidFill>
                <a:srgbClr val="000000"/>
              </a:solidFill>
              <a:latin typeface="Times New Roman"/>
            </a:endParaRPr>
          </a:p>
        </p:txBody>
      </p:sp>
      <p:sp>
        <p:nvSpPr>
          <p:cNvPr id="168" name="PlaceHolder 2"/>
          <p:cNvSpPr>
            <a:spLocks noGrp="1"/>
          </p:cNvSpPr>
          <p:nvPr>
            <p:ph/>
          </p:nvPr>
        </p:nvSpPr>
        <p:spPr>
          <a:xfrm>
            <a:off x="887400" y="7515360"/>
            <a:ext cx="9745200" cy="4350960"/>
          </a:xfrm>
          <a:prstGeom prst="rect">
            <a:avLst/>
          </a:prstGeom>
          <a:noFill/>
          <a:ln w="0">
            <a:noFill/>
          </a:ln>
        </p:spPr>
        <p:txBody>
          <a:bodyPr lIns="90000" tIns="45000" rIns="90000" bIns="45000" anchor="t">
            <a:normAutofit/>
          </a:bodyPr>
          <a:lstStyle/>
          <a:p>
            <a:pPr indent="0" defTabSz="914400">
              <a:lnSpc>
                <a:spcPct val="100000"/>
              </a:lnSpc>
              <a:spcBef>
                <a:spcPts val="1400"/>
              </a:spcBef>
              <a:buNone/>
            </a:pPr>
            <a:r>
              <a:rPr lang="en-US" sz="2200" b="0" strike="noStrike" spc="-1">
                <a:solidFill>
                  <a:schemeClr val="accent3">
                    <a:lumMod val="25000"/>
                  </a:schemeClr>
                </a:solidFill>
                <a:latin typeface="Abadi"/>
              </a:rPr>
              <a:t>Summarize how you built, evaluated, improved, and found the best performing classification model</a:t>
            </a:r>
            <a:endParaRPr lang="en-US" sz="2200" b="0" strike="noStrike" spc="-1">
              <a:solidFill>
                <a:schemeClr val="dk1"/>
              </a:solidFill>
              <a:latin typeface="Calibri"/>
            </a:endParaRPr>
          </a:p>
          <a:p>
            <a:pPr indent="0" defTabSz="914400">
              <a:lnSpc>
                <a:spcPct val="100000"/>
              </a:lnSpc>
              <a:spcBef>
                <a:spcPts val="1400"/>
              </a:spcBef>
              <a:buNone/>
            </a:pPr>
            <a:r>
              <a:rPr lang="en-US" sz="2200" b="0" strike="noStrike" spc="-1">
                <a:solidFill>
                  <a:schemeClr val="accent3">
                    <a:lumMod val="25000"/>
                  </a:schemeClr>
                </a:solidFill>
                <a:latin typeface="Abadi"/>
              </a:rPr>
              <a:t>You need present your model development process using key phrases and flowchart</a:t>
            </a:r>
            <a:endParaRPr lang="en-US" sz="2200" b="0" strike="noStrike" spc="-1">
              <a:solidFill>
                <a:schemeClr val="dk1"/>
              </a:solidFill>
              <a:latin typeface="Calibri"/>
            </a:endParaRPr>
          </a:p>
          <a:p>
            <a:pPr indent="0" defTabSz="914400">
              <a:lnSpc>
                <a:spcPct val="100000"/>
              </a:lnSpc>
              <a:spcBef>
                <a:spcPts val="1400"/>
              </a:spcBef>
              <a:buNone/>
            </a:pPr>
            <a:r>
              <a:rPr lang="en-US" sz="2200" b="0" strike="noStrike" spc="-1">
                <a:solidFill>
                  <a:schemeClr val="accent3">
                    <a:lumMod val="25000"/>
                  </a:schemeClr>
                </a:solidFill>
                <a:latin typeface="Abadi"/>
              </a:rPr>
              <a:t>Add the GitHub URL of your completed predictive analysis lab, as an external reference and peer-review purpose</a:t>
            </a:r>
            <a:endParaRPr lang="en-US" sz="2200" b="0" strike="noStrike" spc="-1">
              <a:solidFill>
                <a:schemeClr val="dk1"/>
              </a:solidFill>
              <a:latin typeface="Calibri"/>
            </a:endParaRPr>
          </a:p>
          <a:p>
            <a:pPr indent="0" defTabSz="914400">
              <a:lnSpc>
                <a:spcPct val="100000"/>
              </a:lnSpc>
              <a:buNone/>
            </a:pPr>
            <a:endParaRPr lang="en-US" sz="1800" b="0" strike="noStrike" spc="-1">
              <a:solidFill>
                <a:schemeClr val="dk1"/>
              </a:solidFill>
              <a:latin typeface="Calibri"/>
            </a:endParaRPr>
          </a:p>
        </p:txBody>
      </p:sp>
      <p:sp>
        <p:nvSpPr>
          <p:cNvPr id="16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Predictive Analysis (Classification)</a:t>
            </a:r>
            <a:endParaRPr lang="en-US" sz="4000" b="0" strike="noStrike" spc="-1">
              <a:solidFill>
                <a:srgbClr val="000000"/>
              </a:solidFill>
              <a:latin typeface="Arial"/>
            </a:endParaRPr>
          </a:p>
        </p:txBody>
      </p:sp>
      <p:sp>
        <p:nvSpPr>
          <p:cNvPr id="170" name="Rechteck 1"/>
          <p:cNvSpPr/>
          <p:nvPr/>
        </p:nvSpPr>
        <p:spPr>
          <a:xfrm>
            <a:off x="770040" y="1482480"/>
            <a:ext cx="2181960" cy="626760"/>
          </a:xfrm>
          <a:prstGeom prst="rect">
            <a:avLst/>
          </a:prstGeom>
          <a:solidFill>
            <a:schemeClr val="accent6">
              <a:lumMod val="60000"/>
              <a:lumOff val="40000"/>
            </a:schemeClr>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2000" b="1" u="sng" strike="noStrike" spc="-1">
                <a:solidFill>
                  <a:schemeClr val="dk1"/>
                </a:solidFill>
                <a:uFillTx/>
                <a:latin typeface="Calibri"/>
              </a:rPr>
              <a:t>Data import</a:t>
            </a:r>
            <a:endParaRPr lang="en-US" sz="2000" b="0" strike="noStrike" spc="-1">
              <a:solidFill>
                <a:srgbClr val="000000"/>
              </a:solidFill>
              <a:latin typeface="Arial"/>
            </a:endParaRPr>
          </a:p>
        </p:txBody>
      </p:sp>
      <p:sp>
        <p:nvSpPr>
          <p:cNvPr id="171" name="Rechteck 5"/>
          <p:cNvSpPr/>
          <p:nvPr/>
        </p:nvSpPr>
        <p:spPr>
          <a:xfrm>
            <a:off x="770040" y="3759840"/>
            <a:ext cx="2469240" cy="626760"/>
          </a:xfrm>
          <a:prstGeom prst="rect">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Calibri"/>
              </a:rPr>
              <a:t>Create target variable Y</a:t>
            </a:r>
            <a:endParaRPr lang="en-US" sz="1800" b="0" strike="noStrike" spc="-1">
              <a:solidFill>
                <a:srgbClr val="000000"/>
              </a:solidFill>
              <a:latin typeface="Arial"/>
            </a:endParaRPr>
          </a:p>
        </p:txBody>
      </p:sp>
      <p:sp>
        <p:nvSpPr>
          <p:cNvPr id="172" name="Rechteck 7"/>
          <p:cNvSpPr/>
          <p:nvPr/>
        </p:nvSpPr>
        <p:spPr>
          <a:xfrm>
            <a:off x="770040" y="4698360"/>
            <a:ext cx="2835000" cy="626760"/>
          </a:xfrm>
          <a:prstGeom prst="rect">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Calibri"/>
              </a:rPr>
              <a:t>Standardize training data X</a:t>
            </a:r>
            <a:endParaRPr lang="en-US" sz="1800" b="0" strike="noStrike" spc="-1">
              <a:solidFill>
                <a:srgbClr val="000000"/>
              </a:solidFill>
              <a:latin typeface="Arial"/>
            </a:endParaRPr>
          </a:p>
        </p:txBody>
      </p:sp>
      <p:sp>
        <p:nvSpPr>
          <p:cNvPr id="173" name="Rechteck 8"/>
          <p:cNvSpPr/>
          <p:nvPr/>
        </p:nvSpPr>
        <p:spPr>
          <a:xfrm>
            <a:off x="770040" y="5663520"/>
            <a:ext cx="2090520" cy="626760"/>
          </a:xfrm>
          <a:prstGeom prst="rect">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Calibri"/>
              </a:rPr>
              <a:t>Train-Test-Split</a:t>
            </a:r>
            <a:endParaRPr lang="en-US" sz="1800" b="0" strike="noStrike" spc="-1">
              <a:solidFill>
                <a:srgbClr val="000000"/>
              </a:solidFill>
              <a:latin typeface="Arial"/>
            </a:endParaRPr>
          </a:p>
        </p:txBody>
      </p:sp>
      <p:sp>
        <p:nvSpPr>
          <p:cNvPr id="174" name="Rechteck 9"/>
          <p:cNvSpPr/>
          <p:nvPr/>
        </p:nvSpPr>
        <p:spPr>
          <a:xfrm>
            <a:off x="4363920" y="1482480"/>
            <a:ext cx="2040120" cy="626760"/>
          </a:xfrm>
          <a:prstGeom prst="rect">
            <a:avLst/>
          </a:prstGeom>
          <a:solidFill>
            <a:schemeClr val="accent1">
              <a:lumMod val="40000"/>
              <a:lumOff val="60000"/>
            </a:schemeClr>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2000" b="1" u="sng" strike="noStrike" spc="-1">
                <a:solidFill>
                  <a:schemeClr val="dk1"/>
                </a:solidFill>
                <a:uFillTx/>
                <a:latin typeface="Calibri"/>
              </a:rPr>
              <a:t>Model building</a:t>
            </a:r>
            <a:endParaRPr lang="en-US" sz="2000" b="0" strike="noStrike" spc="-1">
              <a:solidFill>
                <a:srgbClr val="000000"/>
              </a:solidFill>
              <a:latin typeface="Arial"/>
            </a:endParaRPr>
          </a:p>
        </p:txBody>
      </p:sp>
      <p:sp>
        <p:nvSpPr>
          <p:cNvPr id="175" name="Rechteck 11"/>
          <p:cNvSpPr/>
          <p:nvPr/>
        </p:nvSpPr>
        <p:spPr>
          <a:xfrm>
            <a:off x="770040" y="2837880"/>
            <a:ext cx="2469240" cy="626760"/>
          </a:xfrm>
          <a:prstGeom prst="rect">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2000" b="1" u="sng" strike="noStrike" spc="-1">
                <a:solidFill>
                  <a:schemeClr val="dk1"/>
                </a:solidFill>
                <a:uFillTx/>
                <a:latin typeface="Calibri"/>
              </a:rPr>
              <a:t>Data preprocessing</a:t>
            </a:r>
            <a:endParaRPr lang="en-US" sz="2000" b="0" strike="noStrike" spc="-1">
              <a:solidFill>
                <a:srgbClr val="000000"/>
              </a:solidFill>
              <a:latin typeface="Arial"/>
            </a:endParaRPr>
          </a:p>
        </p:txBody>
      </p:sp>
      <p:sp>
        <p:nvSpPr>
          <p:cNvPr id="176" name="Rechteck 12"/>
          <p:cNvSpPr/>
          <p:nvPr/>
        </p:nvSpPr>
        <p:spPr>
          <a:xfrm>
            <a:off x="4326840" y="3830760"/>
            <a:ext cx="2504880" cy="1781640"/>
          </a:xfrm>
          <a:prstGeom prst="rect">
            <a:avLst/>
          </a:prstGeom>
          <a:solidFill>
            <a:schemeClr val="accent1">
              <a:lumMod val="40000"/>
              <a:lumOff val="60000"/>
            </a:schemeClr>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2000" b="1" u="sng" strike="noStrike" spc="-1">
                <a:solidFill>
                  <a:schemeClr val="dk1"/>
                </a:solidFill>
                <a:uFillTx/>
                <a:latin typeface="Calibri"/>
              </a:rPr>
              <a:t>Models</a:t>
            </a:r>
            <a:endParaRPr lang="en-US" sz="2000" b="0" strike="noStrike" spc="-1">
              <a:solidFill>
                <a:srgbClr val="000000"/>
              </a:solidFill>
              <a:latin typeface="Arial"/>
            </a:endParaRPr>
          </a:p>
          <a:p>
            <a:pPr algn="ctr" defTabSz="914400">
              <a:lnSpc>
                <a:spcPct val="100000"/>
              </a:lnSpc>
            </a:pPr>
            <a:r>
              <a:rPr lang="en-US" sz="1800" b="0" strike="noStrike" spc="-1">
                <a:solidFill>
                  <a:schemeClr val="dk1"/>
                </a:solidFill>
                <a:latin typeface="Calibri"/>
              </a:rPr>
              <a:t>Logistic Regression, Support Vector Machines, Decision Tree, KNN</a:t>
            </a:r>
            <a:endParaRPr lang="en-US" sz="1800" b="0" strike="noStrike" spc="-1">
              <a:solidFill>
                <a:srgbClr val="000000"/>
              </a:solidFill>
              <a:latin typeface="Arial"/>
            </a:endParaRPr>
          </a:p>
        </p:txBody>
      </p:sp>
      <p:sp>
        <p:nvSpPr>
          <p:cNvPr id="177" name="Rechteck 13"/>
          <p:cNvSpPr/>
          <p:nvPr/>
        </p:nvSpPr>
        <p:spPr>
          <a:xfrm>
            <a:off x="4363920" y="2628000"/>
            <a:ext cx="2040120" cy="626760"/>
          </a:xfrm>
          <a:prstGeom prst="rect">
            <a:avLst/>
          </a:prstGeom>
          <a:solidFill>
            <a:schemeClr val="accent1">
              <a:lumMod val="40000"/>
              <a:lumOff val="60000"/>
            </a:schemeClr>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Calibri"/>
              </a:rPr>
              <a:t>GridSearch &amp; CrossValidation</a:t>
            </a:r>
            <a:endParaRPr lang="en-US" sz="1800" b="0" strike="noStrike" spc="-1">
              <a:solidFill>
                <a:srgbClr val="000000"/>
              </a:solidFill>
              <a:latin typeface="Arial"/>
            </a:endParaRPr>
          </a:p>
        </p:txBody>
      </p:sp>
      <p:sp>
        <p:nvSpPr>
          <p:cNvPr id="178" name="Rechteck 14"/>
          <p:cNvSpPr/>
          <p:nvPr/>
        </p:nvSpPr>
        <p:spPr>
          <a:xfrm>
            <a:off x="7684560" y="1431000"/>
            <a:ext cx="3747960" cy="626760"/>
          </a:xfrm>
          <a:prstGeom prst="rect">
            <a:avLst/>
          </a:prstGeom>
          <a:solidFill>
            <a:schemeClr val="bg2">
              <a:lumMod val="75000"/>
            </a:schemeClr>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2000" b="1" u="sng" strike="noStrike" spc="-1">
                <a:solidFill>
                  <a:schemeClr val="dk1"/>
                </a:solidFill>
                <a:uFillTx/>
                <a:latin typeface="Calibri"/>
              </a:rPr>
              <a:t>Evaluation</a:t>
            </a:r>
            <a:endParaRPr lang="en-US" sz="2000" b="0" strike="noStrike" spc="-1">
              <a:solidFill>
                <a:srgbClr val="000000"/>
              </a:solidFill>
              <a:latin typeface="Arial"/>
            </a:endParaRPr>
          </a:p>
        </p:txBody>
      </p:sp>
      <p:sp>
        <p:nvSpPr>
          <p:cNvPr id="179" name="Rechteck 15"/>
          <p:cNvSpPr/>
          <p:nvPr/>
        </p:nvSpPr>
        <p:spPr>
          <a:xfrm>
            <a:off x="7684560" y="2363400"/>
            <a:ext cx="3798360" cy="626760"/>
          </a:xfrm>
          <a:prstGeom prst="rect">
            <a:avLst/>
          </a:prstGeom>
          <a:solidFill>
            <a:schemeClr val="bg2">
              <a:lumMod val="75000"/>
            </a:schemeClr>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Calibri"/>
              </a:rPr>
              <a:t>Accuracy Score, Confusion Matrix</a:t>
            </a:r>
            <a:endParaRPr lang="en-US" sz="1800" b="0" strike="noStrike" spc="-1">
              <a:solidFill>
                <a:srgbClr val="000000"/>
              </a:solidFill>
              <a:latin typeface="Arial"/>
            </a:endParaRPr>
          </a:p>
        </p:txBody>
      </p:sp>
      <p:sp>
        <p:nvSpPr>
          <p:cNvPr id="180" name="Rechteck 16"/>
          <p:cNvSpPr/>
          <p:nvPr/>
        </p:nvSpPr>
        <p:spPr>
          <a:xfrm>
            <a:off x="7709760" y="4239360"/>
            <a:ext cx="3802680" cy="626760"/>
          </a:xfrm>
          <a:prstGeom prst="rect">
            <a:avLst/>
          </a:prstGeom>
          <a:solidFill>
            <a:srgbClr val="FFC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2000" b="1" u="sng" strike="noStrike" spc="-1">
                <a:solidFill>
                  <a:schemeClr val="dk1"/>
                </a:solidFill>
                <a:uFillTx/>
                <a:latin typeface="Calibri"/>
              </a:rPr>
              <a:t>Model Selection</a:t>
            </a:r>
            <a:endParaRPr lang="en-US" sz="2000" b="0" strike="noStrike" spc="-1">
              <a:solidFill>
                <a:srgbClr val="000000"/>
              </a:solidFill>
              <a:latin typeface="Arial"/>
            </a:endParaRPr>
          </a:p>
        </p:txBody>
      </p:sp>
      <p:sp>
        <p:nvSpPr>
          <p:cNvPr id="181" name="Rechteck 17"/>
          <p:cNvSpPr/>
          <p:nvPr/>
        </p:nvSpPr>
        <p:spPr>
          <a:xfrm>
            <a:off x="7696080" y="5397120"/>
            <a:ext cx="3802680" cy="626760"/>
          </a:xfrm>
          <a:prstGeom prst="rect">
            <a:avLst/>
          </a:prstGeom>
          <a:solidFill>
            <a:srgbClr val="FFC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Calibri"/>
              </a:rPr>
              <a:t>Best performing model:</a:t>
            </a:r>
            <a:r>
              <a:rPr sz="1800"/>
              <a:t/>
            </a:r>
            <a:br>
              <a:rPr sz="1800"/>
            </a:br>
            <a:r>
              <a:rPr lang="en-US" sz="1800" b="0" strike="noStrike" spc="-1">
                <a:solidFill>
                  <a:schemeClr val="dk1"/>
                </a:solidFill>
                <a:latin typeface="Calibri"/>
              </a:rPr>
              <a:t>Decision Tree CLF</a:t>
            </a:r>
            <a:endParaRPr lang="en-US" sz="1800" b="0" strike="noStrike" spc="-1">
              <a:solidFill>
                <a:srgbClr val="000000"/>
              </a:solidFill>
              <a:latin typeface="Arial"/>
            </a:endParaRPr>
          </a:p>
        </p:txBody>
      </p:sp>
      <p:cxnSp>
        <p:nvCxnSpPr>
          <p:cNvPr id="182" name="Gerade Verbindung mit Pfeil 21"/>
          <p:cNvCxnSpPr>
            <a:stCxn id="170" idx="2"/>
          </p:cNvCxnSpPr>
          <p:nvPr/>
        </p:nvCxnSpPr>
        <p:spPr>
          <a:xfrm>
            <a:off x="1860840" y="2109240"/>
            <a:ext cx="360" cy="832680"/>
          </a:xfrm>
          <a:prstGeom prst="straightConnector1">
            <a:avLst/>
          </a:prstGeom>
          <a:ln w="50800">
            <a:solidFill>
              <a:srgbClr val="4472C4"/>
            </a:solidFill>
            <a:tailEnd type="triangle" w="med" len="med"/>
          </a:ln>
        </p:spPr>
      </p:cxnSp>
      <p:cxnSp>
        <p:nvCxnSpPr>
          <p:cNvPr id="183" name="Gerade Verbindung mit Pfeil 23"/>
          <p:cNvCxnSpPr/>
          <p:nvPr/>
        </p:nvCxnSpPr>
        <p:spPr>
          <a:xfrm>
            <a:off x="1860840" y="3464640"/>
            <a:ext cx="360" cy="295200"/>
          </a:xfrm>
          <a:prstGeom prst="straightConnector1">
            <a:avLst/>
          </a:prstGeom>
          <a:ln w="50800">
            <a:solidFill>
              <a:srgbClr val="4472C4"/>
            </a:solidFill>
            <a:tailEnd type="triangle" w="med" len="med"/>
          </a:ln>
        </p:spPr>
      </p:cxnSp>
      <p:cxnSp>
        <p:nvCxnSpPr>
          <p:cNvPr id="184" name="Gerade Verbindung mit Pfeil 26"/>
          <p:cNvCxnSpPr/>
          <p:nvPr/>
        </p:nvCxnSpPr>
        <p:spPr>
          <a:xfrm>
            <a:off x="1860840" y="4386600"/>
            <a:ext cx="360" cy="311760"/>
          </a:xfrm>
          <a:prstGeom prst="straightConnector1">
            <a:avLst/>
          </a:prstGeom>
          <a:ln w="50800">
            <a:solidFill>
              <a:srgbClr val="4472C4"/>
            </a:solidFill>
            <a:tailEnd type="triangle" w="med" len="med"/>
          </a:ln>
        </p:spPr>
      </p:cxnSp>
      <p:cxnSp>
        <p:nvCxnSpPr>
          <p:cNvPr id="185" name="Gerade Verbindung mit Pfeil 28"/>
          <p:cNvCxnSpPr>
            <a:endCxn id="173" idx="0"/>
          </p:cNvCxnSpPr>
          <p:nvPr/>
        </p:nvCxnSpPr>
        <p:spPr>
          <a:xfrm>
            <a:off x="1815120" y="5325120"/>
            <a:ext cx="360" cy="338760"/>
          </a:xfrm>
          <a:prstGeom prst="straightConnector1">
            <a:avLst/>
          </a:prstGeom>
          <a:ln w="50800">
            <a:solidFill>
              <a:srgbClr val="4472C4"/>
            </a:solidFill>
            <a:tailEnd type="triangle" w="med" len="med"/>
          </a:ln>
        </p:spPr>
      </p:cxnSp>
      <p:cxnSp>
        <p:nvCxnSpPr>
          <p:cNvPr id="186" name="Gewinkelter Verbinder 30"/>
          <p:cNvCxnSpPr>
            <a:stCxn id="173" idx="3"/>
            <a:endCxn id="174" idx="1"/>
          </p:cNvCxnSpPr>
          <p:nvPr/>
        </p:nvCxnSpPr>
        <p:spPr>
          <a:xfrm flipV="1">
            <a:off x="2860560" y="1795680"/>
            <a:ext cx="1503720" cy="4181400"/>
          </a:xfrm>
          <a:prstGeom prst="bentConnector3">
            <a:avLst>
              <a:gd name="adj1" fmla="val 49976"/>
            </a:avLst>
          </a:prstGeom>
          <a:ln w="88900">
            <a:solidFill>
              <a:srgbClr val="C00000"/>
            </a:solidFill>
            <a:tailEnd type="triangle" w="med" len="med"/>
          </a:ln>
        </p:spPr>
      </p:cxnSp>
      <p:cxnSp>
        <p:nvCxnSpPr>
          <p:cNvPr id="187" name="Gewinkelter Verbinder 32"/>
          <p:cNvCxnSpPr>
            <a:stCxn id="176" idx="3"/>
            <a:endCxn id="178" idx="1"/>
          </p:cNvCxnSpPr>
          <p:nvPr/>
        </p:nvCxnSpPr>
        <p:spPr>
          <a:xfrm flipV="1">
            <a:off x="6831720" y="1744200"/>
            <a:ext cx="853200" cy="2977560"/>
          </a:xfrm>
          <a:prstGeom prst="bentConnector3">
            <a:avLst>
              <a:gd name="adj1" fmla="val 50021"/>
            </a:avLst>
          </a:prstGeom>
          <a:ln w="88900">
            <a:solidFill>
              <a:srgbClr val="C00000"/>
            </a:solidFill>
            <a:tailEnd type="triangle" w="med" len="med"/>
          </a:ln>
        </p:spPr>
      </p:cxnSp>
      <p:cxnSp>
        <p:nvCxnSpPr>
          <p:cNvPr id="188" name="Gerade Verbindung mit Pfeil 38"/>
          <p:cNvCxnSpPr>
            <a:stCxn id="179" idx="2"/>
          </p:cNvCxnSpPr>
          <p:nvPr/>
        </p:nvCxnSpPr>
        <p:spPr>
          <a:xfrm>
            <a:off x="9583560" y="2990160"/>
            <a:ext cx="28080" cy="1260720"/>
          </a:xfrm>
          <a:prstGeom prst="straightConnector1">
            <a:avLst/>
          </a:prstGeom>
          <a:ln w="88900">
            <a:solidFill>
              <a:srgbClr val="C00000"/>
            </a:solidFill>
            <a:tailEnd type="triangle" w="med" len="med"/>
          </a:ln>
        </p:spPr>
      </p:cxnSp>
      <p:cxnSp>
        <p:nvCxnSpPr>
          <p:cNvPr id="189" name="Gerade Verbindung mit Pfeil 41"/>
          <p:cNvCxnSpPr>
            <a:stCxn id="174" idx="2"/>
          </p:cNvCxnSpPr>
          <p:nvPr/>
        </p:nvCxnSpPr>
        <p:spPr>
          <a:xfrm>
            <a:off x="5383800" y="2109240"/>
            <a:ext cx="360" cy="576000"/>
          </a:xfrm>
          <a:prstGeom prst="straightConnector1">
            <a:avLst/>
          </a:prstGeom>
          <a:ln w="50800">
            <a:solidFill>
              <a:srgbClr val="4472C4"/>
            </a:solidFill>
            <a:tailEnd type="triangle" w="med" len="med"/>
          </a:ln>
        </p:spPr>
      </p:cxnSp>
      <p:cxnSp>
        <p:nvCxnSpPr>
          <p:cNvPr id="190" name="Gerade Verbindung mit Pfeil 45"/>
          <p:cNvCxnSpPr/>
          <p:nvPr/>
        </p:nvCxnSpPr>
        <p:spPr>
          <a:xfrm>
            <a:off x="5383800" y="3232800"/>
            <a:ext cx="360" cy="667080"/>
          </a:xfrm>
          <a:prstGeom prst="straightConnector1">
            <a:avLst/>
          </a:prstGeom>
          <a:ln w="50800">
            <a:solidFill>
              <a:srgbClr val="4472C4"/>
            </a:solidFill>
            <a:tailEnd type="triangle" w="med" len="med"/>
          </a:ln>
        </p:spPr>
      </p:cxnSp>
      <p:cxnSp>
        <p:nvCxnSpPr>
          <p:cNvPr id="191" name="Gerade Verbindung mit Pfeil 47"/>
          <p:cNvCxnSpPr>
            <a:stCxn id="178" idx="2"/>
          </p:cNvCxnSpPr>
          <p:nvPr/>
        </p:nvCxnSpPr>
        <p:spPr>
          <a:xfrm>
            <a:off x="9558360" y="2057760"/>
            <a:ext cx="360" cy="339840"/>
          </a:xfrm>
          <a:prstGeom prst="straightConnector1">
            <a:avLst/>
          </a:prstGeom>
          <a:ln w="50800">
            <a:solidFill>
              <a:srgbClr val="4472C4"/>
            </a:solidFill>
            <a:tailEnd type="triangle" w="med" len="med"/>
          </a:ln>
        </p:spPr>
      </p:cxnSp>
      <p:cxnSp>
        <p:nvCxnSpPr>
          <p:cNvPr id="192" name="Gerade Verbindung mit Pfeil 50"/>
          <p:cNvCxnSpPr/>
          <p:nvPr/>
        </p:nvCxnSpPr>
        <p:spPr>
          <a:xfrm flipH="1">
            <a:off x="9583560" y="4879440"/>
            <a:ext cx="14040" cy="531000"/>
          </a:xfrm>
          <a:prstGeom prst="straightConnector1">
            <a:avLst/>
          </a:prstGeom>
          <a:ln w="50800">
            <a:solidFill>
              <a:srgbClr val="4472C4"/>
            </a:solidFill>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93" name="Content Placeholder 2"/>
          <p:cNvSpPr/>
          <p:nvPr/>
        </p:nvSpPr>
        <p:spPr>
          <a:xfrm>
            <a:off x="-1575668" y="6408227"/>
            <a:ext cx="7068240" cy="16214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defTabSz="9144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Exploratory data analysis results</a:t>
            </a:r>
            <a:endParaRPr lang="en-US" sz="2200" b="0" strike="noStrike" spc="-1" dirty="0">
              <a:solidFill>
                <a:srgbClr val="000000"/>
              </a:solidFill>
              <a:latin typeface="Arial"/>
            </a:endParaRPr>
          </a:p>
          <a:p>
            <a:pPr marL="228600" indent="-228600" defTabSz="9144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Interactive analytics demo in screenshots</a:t>
            </a:r>
            <a:endParaRPr lang="en-US" sz="2200" b="0" strike="noStrike" spc="-1" dirty="0">
              <a:solidFill>
                <a:srgbClr val="000000"/>
              </a:solidFill>
              <a:latin typeface="Arial"/>
            </a:endParaRPr>
          </a:p>
          <a:p>
            <a:pPr marL="228600" indent="-228600" defTabSz="9144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Predictive analysis results</a:t>
            </a:r>
            <a:endParaRPr lang="en-US" sz="2200" b="0" strike="noStrike" spc="-1" dirty="0">
              <a:solidFill>
                <a:srgbClr val="000000"/>
              </a:solidFill>
              <a:latin typeface="Arial"/>
            </a:endParaRPr>
          </a:p>
          <a:p>
            <a:pPr defTabSz="914400">
              <a:lnSpc>
                <a:spcPct val="90000"/>
              </a:lnSpc>
              <a:spcBef>
                <a:spcPts val="499"/>
              </a:spcBef>
            </a:pPr>
            <a:endParaRPr lang="en-US" sz="1800" b="0" strike="noStrike" spc="-1" dirty="0">
              <a:solidFill>
                <a:srgbClr val="000000"/>
              </a:solidFill>
              <a:latin typeface="Arial"/>
            </a:endParaRPr>
          </a:p>
          <a:p>
            <a:pPr marL="457200" defTabSz="914400">
              <a:lnSpc>
                <a:spcPct val="90000"/>
              </a:lnSpc>
              <a:spcBef>
                <a:spcPts val="499"/>
              </a:spcBef>
              <a:tabLst>
                <a:tab pos="0" algn="l"/>
              </a:tabLst>
            </a:pPr>
            <a:endParaRPr lang="en-US" sz="1800" b="0" strike="noStrike" spc="-1" dirty="0">
              <a:solidFill>
                <a:srgbClr val="000000"/>
              </a:solidFill>
              <a:latin typeface="Arial"/>
            </a:endParaRPr>
          </a:p>
        </p:txBody>
      </p:sp>
      <p:sp>
        <p:nvSpPr>
          <p:cNvPr id="1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a:lnSpc>
                <a:spcPct val="90000"/>
              </a:lnSpc>
            </a:pPr>
            <a:r>
              <a:rPr lang="en-US" sz="4000" b="0" strike="noStrike" spc="-1" dirty="0" smtClean="0">
                <a:solidFill>
                  <a:srgbClr val="0B49CB"/>
                </a:solidFill>
                <a:latin typeface="Abadi"/>
                <a:ea typeface="IBM Plex Mono SemiBold"/>
              </a:rPr>
              <a:t>Results </a:t>
            </a:r>
            <a:r>
              <a:rPr lang="en-US" sz="4000" spc="-1" dirty="0">
                <a:solidFill>
                  <a:srgbClr val="0B49CB"/>
                </a:solidFill>
                <a:latin typeface="Abadi"/>
                <a:ea typeface="IBM Plex Mono SemiBold"/>
              </a:rPr>
              <a:t>- Exploratory data </a:t>
            </a:r>
            <a:r>
              <a:rPr lang="en-US" sz="4000" spc="-1" dirty="0" smtClean="0">
                <a:solidFill>
                  <a:srgbClr val="0B49CB"/>
                </a:solidFill>
                <a:latin typeface="Abadi"/>
                <a:ea typeface="IBM Plex Mono SemiBold"/>
              </a:rPr>
              <a:t>analysis</a:t>
            </a:r>
            <a:endParaRPr lang="en-US" sz="4000" spc="-1" dirty="0">
              <a:solidFill>
                <a:srgbClr val="0B49CB"/>
              </a:solidFill>
              <a:latin typeface="Abadi"/>
              <a:ea typeface="IBM Plex Mono SemiBold"/>
            </a:endParaRPr>
          </a:p>
        </p:txBody>
      </p:sp>
      <p:sp>
        <p:nvSpPr>
          <p:cNvPr id="2" name="PlaceHolder 1"/>
          <p:cNvSpPr>
            <a:spLocks noGrp="1"/>
          </p:cNvSpPr>
          <p:nvPr>
            <p:ph type="sldNum" idx="1"/>
          </p:nvPr>
        </p:nvSpPr>
        <p:spPr/>
        <p:txBody>
          <a:bodyPr/>
          <a:lstStyle/>
          <a:p>
            <a:fld id="{B1D07F45-5294-4EF0-B3DE-3CAA1D9699D5}" type="slidenum">
              <a:t>23</a:t>
            </a:fld>
            <a:endParaRPr/>
          </a:p>
        </p:txBody>
      </p:sp>
      <p:sp>
        <p:nvSpPr>
          <p:cNvPr id="3" name="Rechteck 2"/>
          <p:cNvSpPr/>
          <p:nvPr/>
        </p:nvSpPr>
        <p:spPr>
          <a:xfrm>
            <a:off x="1339206" y="2289120"/>
            <a:ext cx="9820205"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Abadi"/>
              </a:rPr>
              <a:t>Higher flight numbers improves success.  </a:t>
            </a:r>
          </a:p>
          <a:p>
            <a:pPr marL="342900" indent="-342900">
              <a:buFont typeface="Arial" panose="020B0604020202020204" pitchFamily="34" charset="0"/>
              <a:buChar char="•"/>
            </a:pPr>
            <a:r>
              <a:rPr lang="en-US" sz="2400" dirty="0">
                <a:latin typeface="Abadi"/>
              </a:rPr>
              <a:t>Payload mass affects landing success.  </a:t>
            </a:r>
          </a:p>
          <a:p>
            <a:pPr marL="342900" indent="-342900">
              <a:buFont typeface="Arial" panose="020B0604020202020204" pitchFamily="34" charset="0"/>
              <a:buChar char="•"/>
            </a:pPr>
            <a:r>
              <a:rPr lang="en-US" sz="2400" dirty="0">
                <a:latin typeface="Abadi"/>
              </a:rPr>
              <a:t>Launch sites vary in activity and payload capacity.  </a:t>
            </a:r>
          </a:p>
          <a:p>
            <a:pPr marL="342900" indent="-342900">
              <a:buFont typeface="Arial" panose="020B0604020202020204" pitchFamily="34" charset="0"/>
              <a:buChar char="•"/>
            </a:pPr>
            <a:r>
              <a:rPr lang="en-US" sz="2400" dirty="0">
                <a:latin typeface="Abadi"/>
              </a:rPr>
              <a:t>Orbit type significantly impacts success rates.  </a:t>
            </a:r>
          </a:p>
          <a:p>
            <a:pPr marL="342900" indent="-342900">
              <a:buFont typeface="Arial" panose="020B0604020202020204" pitchFamily="34" charset="0"/>
              <a:buChar char="•"/>
            </a:pPr>
            <a:r>
              <a:rPr lang="en-US" sz="2400" dirty="0">
                <a:latin typeface="Abadi"/>
              </a:rPr>
              <a:t>Historical </a:t>
            </a:r>
            <a:r>
              <a:rPr lang="en-US" sz="2400" dirty="0" smtClean="0">
                <a:latin typeface="Abadi"/>
              </a:rPr>
              <a:t>trend </a:t>
            </a:r>
            <a:r>
              <a:rPr lang="en-US" sz="2400" dirty="0">
                <a:latin typeface="Abadi"/>
              </a:rPr>
              <a:t>shows improving success over time. </a:t>
            </a:r>
          </a:p>
        </p:txBody>
      </p:sp>
    </p:spTree>
    <p:extLst>
      <p:ext uri="{BB962C8B-B14F-4D97-AF65-F5344CB8AC3E}">
        <p14:creationId xmlns:p14="http://schemas.microsoft.com/office/powerpoint/2010/main" val="212138724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93" name="Content Placeholder 2"/>
          <p:cNvSpPr/>
          <p:nvPr/>
        </p:nvSpPr>
        <p:spPr>
          <a:xfrm>
            <a:off x="-1575668" y="6408227"/>
            <a:ext cx="7068240" cy="16214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defTabSz="9144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Exploratory data analysis results</a:t>
            </a:r>
            <a:endParaRPr lang="en-US" sz="2200" b="0" strike="noStrike" spc="-1" dirty="0">
              <a:solidFill>
                <a:srgbClr val="000000"/>
              </a:solidFill>
              <a:latin typeface="Arial"/>
            </a:endParaRPr>
          </a:p>
          <a:p>
            <a:pPr marL="228600" indent="-228600" defTabSz="9144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Interactive analytics demo in screenshots</a:t>
            </a:r>
            <a:endParaRPr lang="en-US" sz="2200" b="0" strike="noStrike" spc="-1" dirty="0">
              <a:solidFill>
                <a:srgbClr val="000000"/>
              </a:solidFill>
              <a:latin typeface="Arial"/>
            </a:endParaRPr>
          </a:p>
          <a:p>
            <a:pPr marL="228600" indent="-228600" defTabSz="9144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Predictive analysis results</a:t>
            </a:r>
            <a:endParaRPr lang="en-US" sz="2200" b="0" strike="noStrike" spc="-1" dirty="0">
              <a:solidFill>
                <a:srgbClr val="000000"/>
              </a:solidFill>
              <a:latin typeface="Arial"/>
            </a:endParaRPr>
          </a:p>
          <a:p>
            <a:pPr defTabSz="914400">
              <a:lnSpc>
                <a:spcPct val="90000"/>
              </a:lnSpc>
              <a:spcBef>
                <a:spcPts val="499"/>
              </a:spcBef>
            </a:pPr>
            <a:endParaRPr lang="en-US" sz="1800" b="0" strike="noStrike" spc="-1" dirty="0">
              <a:solidFill>
                <a:srgbClr val="000000"/>
              </a:solidFill>
              <a:latin typeface="Arial"/>
            </a:endParaRPr>
          </a:p>
          <a:p>
            <a:pPr marL="457200" defTabSz="914400">
              <a:lnSpc>
                <a:spcPct val="90000"/>
              </a:lnSpc>
              <a:spcBef>
                <a:spcPts val="499"/>
              </a:spcBef>
              <a:tabLst>
                <a:tab pos="0" algn="l"/>
              </a:tabLst>
            </a:pPr>
            <a:endParaRPr lang="en-US" sz="1800" b="0" strike="noStrike" spc="-1" dirty="0">
              <a:solidFill>
                <a:srgbClr val="000000"/>
              </a:solidFill>
              <a:latin typeface="Arial"/>
            </a:endParaRPr>
          </a:p>
        </p:txBody>
      </p:sp>
      <p:sp>
        <p:nvSpPr>
          <p:cNvPr id="1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a:lnSpc>
                <a:spcPct val="90000"/>
              </a:lnSpc>
            </a:pPr>
            <a:r>
              <a:rPr lang="en-US" sz="4000" b="0" strike="noStrike" spc="-1" dirty="0" smtClean="0">
                <a:solidFill>
                  <a:srgbClr val="0B49CB"/>
                </a:solidFill>
                <a:latin typeface="Abadi"/>
                <a:ea typeface="IBM Plex Mono SemiBold"/>
              </a:rPr>
              <a:t>Results </a:t>
            </a:r>
            <a:r>
              <a:rPr lang="en-US" sz="4000" spc="-1" dirty="0">
                <a:solidFill>
                  <a:srgbClr val="0B49CB"/>
                </a:solidFill>
                <a:latin typeface="Abadi"/>
                <a:ea typeface="IBM Plex Mono SemiBold"/>
              </a:rPr>
              <a:t>- </a:t>
            </a:r>
            <a:r>
              <a:rPr lang="en-US" sz="4000" spc="-1" dirty="0">
                <a:solidFill>
                  <a:srgbClr val="0B49CB"/>
                </a:solidFill>
                <a:latin typeface="Abadi"/>
                <a:ea typeface="IBM Plex Mono SemiBold"/>
              </a:rPr>
              <a:t>Interactive </a:t>
            </a:r>
            <a:r>
              <a:rPr lang="en-US" sz="4000" spc="-1" dirty="0">
                <a:solidFill>
                  <a:srgbClr val="0B49CB"/>
                </a:solidFill>
                <a:latin typeface="Abadi"/>
                <a:ea typeface="IBM Plex Mono SemiBold"/>
              </a:rPr>
              <a:t>analytics</a:t>
            </a:r>
            <a:endParaRPr lang="en-US" sz="4000" spc="-1" dirty="0">
              <a:solidFill>
                <a:srgbClr val="0B49CB"/>
              </a:solidFill>
              <a:latin typeface="Abadi"/>
              <a:ea typeface="IBM Plex Mono SemiBold"/>
            </a:endParaRPr>
          </a:p>
        </p:txBody>
      </p:sp>
      <p:sp>
        <p:nvSpPr>
          <p:cNvPr id="2" name="PlaceHolder 1"/>
          <p:cNvSpPr>
            <a:spLocks noGrp="1"/>
          </p:cNvSpPr>
          <p:nvPr>
            <p:ph type="sldNum" idx="1"/>
          </p:nvPr>
        </p:nvSpPr>
        <p:spPr/>
        <p:txBody>
          <a:bodyPr/>
          <a:lstStyle/>
          <a:p>
            <a:fld id="{B1D07F45-5294-4EF0-B3DE-3CAA1D9699D5}" type="slidenum">
              <a:t>24</a:t>
            </a:fld>
            <a:endParaRPr/>
          </a:p>
        </p:txBody>
      </p:sp>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670" y="1426511"/>
            <a:ext cx="4386533" cy="5075214"/>
          </a:xfrm>
          <a:prstGeom prst="rect">
            <a:avLst/>
          </a:prstGeom>
        </p:spPr>
      </p:pic>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4740" y="1530124"/>
            <a:ext cx="4754981" cy="2333625"/>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739" y="4367135"/>
            <a:ext cx="4754981" cy="1859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a:lnSpc>
                <a:spcPct val="90000"/>
              </a:lnSpc>
            </a:pPr>
            <a:r>
              <a:rPr lang="en-US" sz="4000" b="0" strike="noStrike" spc="-1" dirty="0" smtClean="0">
                <a:solidFill>
                  <a:srgbClr val="0B49CB"/>
                </a:solidFill>
                <a:latin typeface="Abadi"/>
                <a:ea typeface="IBM Plex Mono SemiBold"/>
              </a:rPr>
              <a:t>Results </a:t>
            </a:r>
            <a:r>
              <a:rPr lang="en-US" sz="4000" spc="-1" dirty="0">
                <a:solidFill>
                  <a:srgbClr val="0B49CB"/>
                </a:solidFill>
                <a:latin typeface="Abadi"/>
                <a:ea typeface="IBM Plex Mono SemiBold"/>
              </a:rPr>
              <a:t>- Predictive </a:t>
            </a:r>
            <a:r>
              <a:rPr lang="en-US" sz="4000" spc="-1" dirty="0" smtClean="0">
                <a:solidFill>
                  <a:srgbClr val="0B49CB"/>
                </a:solidFill>
                <a:latin typeface="Abadi"/>
                <a:ea typeface="IBM Plex Mono SemiBold"/>
              </a:rPr>
              <a:t>analysis</a:t>
            </a:r>
            <a:endParaRPr lang="en-US" sz="4000" spc="-1" dirty="0">
              <a:solidFill>
                <a:srgbClr val="0B49CB"/>
              </a:solidFill>
              <a:latin typeface="Abadi"/>
              <a:ea typeface="IBM Plex Mono SemiBold"/>
            </a:endParaRPr>
          </a:p>
        </p:txBody>
      </p:sp>
      <p:sp>
        <p:nvSpPr>
          <p:cNvPr id="2" name="PlaceHolder 1"/>
          <p:cNvSpPr>
            <a:spLocks noGrp="1"/>
          </p:cNvSpPr>
          <p:nvPr>
            <p:ph type="sldNum" idx="1"/>
          </p:nvPr>
        </p:nvSpPr>
        <p:spPr/>
        <p:txBody>
          <a:bodyPr/>
          <a:lstStyle/>
          <a:p>
            <a:fld id="{B1D07F45-5294-4EF0-B3DE-3CAA1D9699D5}" type="slidenum">
              <a:t>25</a:t>
            </a:fld>
            <a:endParaRPr/>
          </a:p>
        </p:txBody>
      </p:sp>
      <p:sp>
        <p:nvSpPr>
          <p:cNvPr id="5" name="PlaceHolder 1"/>
          <p:cNvSpPr txBox="1">
            <a:spLocks/>
          </p:cNvSpPr>
          <p:nvPr/>
        </p:nvSpPr>
        <p:spPr>
          <a:xfrm>
            <a:off x="770040" y="1567699"/>
            <a:ext cx="9531248" cy="4350960"/>
          </a:xfrm>
          <a:prstGeom prst="rect">
            <a:avLst/>
          </a:prstGeom>
          <a:noFill/>
          <a:ln w="0">
            <a:noFill/>
          </a:ln>
        </p:spPr>
        <p:txBody>
          <a:bodyPr lIns="90000" tIns="45000" rIns="90000" bIns="4500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342900">
              <a:lnSpc>
                <a:spcPct val="100000"/>
              </a:lnSpc>
              <a:spcBef>
                <a:spcPts val="1400"/>
              </a:spcBef>
            </a:pPr>
            <a:r>
              <a:rPr lang="en-US" sz="2200" spc="-1" smtClean="0">
                <a:solidFill>
                  <a:schemeClr val="accent3">
                    <a:lumMod val="25000"/>
                  </a:schemeClr>
                </a:solidFill>
                <a:latin typeface="Abadi"/>
              </a:rPr>
              <a:t>The Decision Tree model outperforms other classifiers such as KNN, SVM, and Logistic Regression on this dataset, achieving the highest accuracy of approximately 83.3%. In general the model adapts well to small datasets.</a:t>
            </a:r>
          </a:p>
          <a:p>
            <a:pPr marL="571500" indent="-342900">
              <a:lnSpc>
                <a:spcPct val="100000"/>
              </a:lnSpc>
              <a:spcBef>
                <a:spcPts val="1400"/>
              </a:spcBef>
            </a:pPr>
            <a:r>
              <a:rPr lang="en-US" sz="2200" spc="-1" smtClean="0">
                <a:solidFill>
                  <a:schemeClr val="accent3">
                    <a:lumMod val="25000"/>
                  </a:schemeClr>
                </a:solidFill>
                <a:latin typeface="Abadi"/>
              </a:rPr>
              <a:t>The classification report reveals that the model performs especially well in identifying successful launches (class 1), with a high precision (92.3%) and recall (85.7%). This means the model is effective at correctly predicting successful launches while minimizing false positives and false negatives. </a:t>
            </a:r>
          </a:p>
          <a:p>
            <a:pPr marL="571500" indent="-342900">
              <a:lnSpc>
                <a:spcPct val="100000"/>
              </a:lnSpc>
              <a:spcBef>
                <a:spcPts val="1400"/>
              </a:spcBef>
            </a:pPr>
            <a:r>
              <a:rPr lang="en-US" sz="2200" spc="-1" smtClean="0">
                <a:solidFill>
                  <a:schemeClr val="accent3">
                    <a:lumMod val="25000"/>
                  </a:schemeClr>
                </a:solidFill>
                <a:latin typeface="Abadi"/>
              </a:rPr>
              <a:t>The result show the decision tree model can be a practical tool for forecasting SpaceX launch outcomes,</a:t>
            </a:r>
          </a:p>
          <a:p>
            <a:pPr marL="571500" indent="-342900">
              <a:lnSpc>
                <a:spcPct val="100000"/>
              </a:lnSpc>
              <a:spcBef>
                <a:spcPts val="1400"/>
              </a:spcBef>
            </a:pPr>
            <a:r>
              <a:rPr lang="en-US" sz="2200" spc="-1" smtClean="0">
                <a:solidFill>
                  <a:schemeClr val="accent3">
                    <a:lumMod val="25000"/>
                  </a:schemeClr>
                </a:solidFill>
                <a:latin typeface="Abadi"/>
              </a:rPr>
              <a:t>Accurate prediction of launch success enables SpaceX and its clients to better manage mission risks, allocate resources efficiently, and reduce costly failures. </a:t>
            </a:r>
          </a:p>
          <a:p>
            <a:pPr marL="571500" indent="-342900">
              <a:lnSpc>
                <a:spcPct val="100000"/>
              </a:lnSpc>
              <a:spcBef>
                <a:spcPts val="1400"/>
              </a:spcBef>
            </a:pPr>
            <a:r>
              <a:rPr lang="en-US" sz="2200" spc="-1" smtClean="0">
                <a:solidFill>
                  <a:schemeClr val="dk1"/>
                </a:solidFill>
                <a:latin typeface="Abadi"/>
              </a:rPr>
              <a:t>The model provides actionable clues that engineers and analysts can explore further to identify and validate the true causes behind successful launches.</a:t>
            </a:r>
            <a:endParaRPr lang="en-US" sz="2200" spc="-1" dirty="0">
              <a:solidFill>
                <a:schemeClr val="dk1"/>
              </a:solidFill>
              <a:latin typeface="Abadi"/>
            </a:endParaRPr>
          </a:p>
        </p:txBody>
      </p:sp>
    </p:spTree>
    <p:extLst>
      <p:ext uri="{BB962C8B-B14F-4D97-AF65-F5344CB8AC3E}">
        <p14:creationId xmlns:p14="http://schemas.microsoft.com/office/powerpoint/2010/main" val="344248493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5" name="TextBox 1"/>
          <p:cNvSpPr/>
          <p:nvPr/>
        </p:nvSpPr>
        <p:spPr>
          <a:xfrm>
            <a:off x="811440" y="2529720"/>
            <a:ext cx="103140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strike="noStrike" spc="-1">
                <a:solidFill>
                  <a:schemeClr val="lt1"/>
                </a:solidFill>
                <a:latin typeface="Calibri"/>
              </a:rPr>
              <a:t>Section 2</a:t>
            </a:r>
            <a:endParaRPr lang="en-US" sz="18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6" name="PlaceHolder 1"/>
          <p:cNvSpPr>
            <a:spLocks noGrp="1"/>
          </p:cNvSpPr>
          <p:nvPr>
            <p:ph/>
          </p:nvPr>
        </p:nvSpPr>
        <p:spPr>
          <a:xfrm>
            <a:off x="865080" y="1725480"/>
            <a:ext cx="3931920" cy="4701240"/>
          </a:xfrm>
          <a:prstGeom prst="rect">
            <a:avLst/>
          </a:prstGeom>
          <a:noFill/>
          <a:ln w="0">
            <a:noFill/>
          </a:ln>
        </p:spPr>
        <p:txBody>
          <a:bodyPr lIns="90000" tIns="45000" rIns="90000" bIns="45000" anchor="t">
            <a:normAutofit/>
          </a:bodyPr>
          <a:lstStyle/>
          <a:p>
            <a:pPr marL="228600" indent="-228600" defTabSz="914400">
              <a:lnSpc>
                <a:spcPct val="100000"/>
              </a:lnSpc>
              <a:spcBef>
                <a:spcPts val="1400"/>
              </a:spcBef>
              <a:buClr>
                <a:srgbClr val="292929"/>
              </a:buClr>
              <a:buFont typeface="Arial"/>
              <a:buChar char="•"/>
            </a:pPr>
            <a:r>
              <a:rPr lang="en-CA" sz="2200" b="0" strike="noStrike" spc="-1">
                <a:solidFill>
                  <a:schemeClr val="accent3">
                    <a:lumMod val="25000"/>
                  </a:schemeClr>
                </a:solidFill>
                <a:latin typeface="Abadi"/>
              </a:rPr>
              <a:t>As the flight number increases the successful launches are increasing, too.</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CA" sz="2200" b="0" strike="noStrike" spc="-1">
                <a:solidFill>
                  <a:schemeClr val="accent3">
                    <a:lumMod val="25000"/>
                  </a:schemeClr>
                </a:solidFill>
                <a:latin typeface="Abadi"/>
              </a:rPr>
              <a:t>CCFA has the most launches. VAFB has the smallest number of launches. The number of successful launches are similar distributed over the launch sites. Even VAFB has more successful launches than failures.</a:t>
            </a:r>
            <a:endParaRPr lang="en-US" sz="2200" b="0" strike="noStrike" spc="-1">
              <a:solidFill>
                <a:schemeClr val="dk1"/>
              </a:solidFill>
              <a:latin typeface="Calibri"/>
            </a:endParaRPr>
          </a:p>
        </p:txBody>
      </p:sp>
      <p:sp>
        <p:nvSpPr>
          <p:cNvPr id="19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Flight Number vs. Launch Site</a:t>
            </a:r>
            <a:endParaRPr lang="en-US" sz="4000" b="0" strike="noStrike" spc="-1">
              <a:solidFill>
                <a:srgbClr val="000000"/>
              </a:solidFill>
              <a:latin typeface="Arial"/>
            </a:endParaRPr>
          </a:p>
        </p:txBody>
      </p:sp>
      <p:pic>
        <p:nvPicPr>
          <p:cNvPr id="198" name="Grafik 197"/>
          <p:cNvPicPr/>
          <p:nvPr/>
        </p:nvPicPr>
        <p:blipFill>
          <a:blip r:embed="rId3"/>
          <a:stretch/>
        </p:blipFill>
        <p:spPr>
          <a:xfrm>
            <a:off x="4993200" y="1941120"/>
            <a:ext cx="6732360" cy="3317760"/>
          </a:xfrm>
          <a:prstGeom prst="rect">
            <a:avLst/>
          </a:prstGeom>
          <a:ln w="0">
            <a:noFill/>
          </a:ln>
        </p:spPr>
      </p:pic>
      <p:sp>
        <p:nvSpPr>
          <p:cNvPr id="3" name="PlaceHolder 2"/>
          <p:cNvSpPr>
            <a:spLocks noGrp="1"/>
          </p:cNvSpPr>
          <p:nvPr>
            <p:ph type="sldNum" idx="1"/>
          </p:nvPr>
        </p:nvSpPr>
        <p:spPr/>
        <p:txBody>
          <a:bodyPr/>
          <a:lstStyle/>
          <a:p>
            <a:fld id="{4325008F-B2F6-4B0F-A041-CAE222D14A2A}" type="slidenum">
              <a:t>27</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9" name="PlaceHolder 1"/>
          <p:cNvSpPr>
            <a:spLocks noGrp="1"/>
          </p:cNvSpPr>
          <p:nvPr>
            <p:ph/>
          </p:nvPr>
        </p:nvSpPr>
        <p:spPr>
          <a:xfrm>
            <a:off x="684000" y="1537920"/>
            <a:ext cx="3931920" cy="5004000"/>
          </a:xfrm>
          <a:prstGeom prst="rect">
            <a:avLst/>
          </a:prstGeom>
          <a:noFill/>
          <a:ln w="0">
            <a:noFill/>
          </a:ln>
        </p:spPr>
        <p:txBody>
          <a:bodyPr lIns="90000" tIns="45000" rIns="90000" bIns="45000" anchor="t">
            <a:normAutofit fontScale="97741" lnSpcReduction="10000"/>
          </a:bodyPr>
          <a:lstStyle/>
          <a:p>
            <a:pPr marL="228600" indent="-228600" defTabSz="914400">
              <a:lnSpc>
                <a:spcPct val="100000"/>
              </a:lnSpc>
              <a:spcBef>
                <a:spcPts val="1400"/>
              </a:spcBef>
              <a:buClr>
                <a:srgbClr val="292929"/>
              </a:buClr>
              <a:buFont typeface="Arial"/>
              <a:buChar char="•"/>
            </a:pPr>
            <a:r>
              <a:rPr lang="en-CA" sz="2200" b="0" strike="noStrike" spc="-1">
                <a:solidFill>
                  <a:schemeClr val="accent3">
                    <a:lumMod val="25000"/>
                  </a:schemeClr>
                </a:solidFill>
                <a:latin typeface="Abadi"/>
              </a:rPr>
              <a:t>Now if you observe Payload Mass Vs. Launch Site scatter point chart you will find for the VAFB-SLC  launchsite there are no  rockets  launched for  heavypayload mass(greater than 10000).</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The other launch site have successfully launched payloads of nearly 16000 kg, while have each one failure there.</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Most launches are up to 6000 kg.</a:t>
            </a:r>
            <a:endParaRPr lang="en-US" sz="2200" b="0" strike="noStrike" spc="-1">
              <a:solidFill>
                <a:schemeClr val="dk1"/>
              </a:solidFill>
              <a:latin typeface="Calibri"/>
            </a:endParaRPr>
          </a:p>
        </p:txBody>
      </p:sp>
      <p:sp>
        <p:nvSpPr>
          <p:cNvPr id="20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Payload vs. Launch Site</a:t>
            </a:r>
            <a:endParaRPr lang="en-US" sz="4000" b="0" strike="noStrike" spc="-1">
              <a:solidFill>
                <a:srgbClr val="000000"/>
              </a:solidFill>
              <a:latin typeface="Arial"/>
            </a:endParaRPr>
          </a:p>
        </p:txBody>
      </p:sp>
      <p:pic>
        <p:nvPicPr>
          <p:cNvPr id="201" name="Grafik 200"/>
          <p:cNvPicPr/>
          <p:nvPr/>
        </p:nvPicPr>
        <p:blipFill>
          <a:blip r:embed="rId3"/>
          <a:stretch/>
        </p:blipFill>
        <p:spPr>
          <a:xfrm>
            <a:off x="4844880" y="1503000"/>
            <a:ext cx="6901560" cy="4348800"/>
          </a:xfrm>
          <a:prstGeom prst="rect">
            <a:avLst/>
          </a:prstGeom>
          <a:ln w="0">
            <a:noFill/>
          </a:ln>
        </p:spPr>
      </p:pic>
      <p:sp>
        <p:nvSpPr>
          <p:cNvPr id="3" name="PlaceHolder 2"/>
          <p:cNvSpPr>
            <a:spLocks noGrp="1"/>
          </p:cNvSpPr>
          <p:nvPr>
            <p:ph type="sldNum" idx="1"/>
          </p:nvPr>
        </p:nvSpPr>
        <p:spPr/>
        <p:txBody>
          <a:bodyPr/>
          <a:lstStyle/>
          <a:p>
            <a:fld id="{9604B505-DA9C-471F-AA84-6BABD8B8B98A}" type="slidenum">
              <a:t>28</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2" name="PlaceHolder 1"/>
          <p:cNvSpPr>
            <a:spLocks noGrp="1"/>
          </p:cNvSpPr>
          <p:nvPr>
            <p:ph/>
          </p:nvPr>
        </p:nvSpPr>
        <p:spPr>
          <a:xfrm>
            <a:off x="770040" y="1665360"/>
            <a:ext cx="4765320" cy="3381480"/>
          </a:xfrm>
          <a:prstGeom prst="rect">
            <a:avLst/>
          </a:prstGeom>
          <a:noFill/>
          <a:ln w="0">
            <a:noFill/>
          </a:ln>
        </p:spPr>
        <p:txBody>
          <a:bodyPr lIns="90000" tIns="45000" rIns="90000" bIns="45000" anchor="t">
            <a:normAutofit/>
          </a:bodyPr>
          <a:lstStyle/>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The ES-L1, GEO and HEO are the three highest success rates.</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The ISS and the GTO have low success rates.&lt;br&gt;</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SO has got a success rate of 0.</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Space X should go with the sites having the highest success rates.</a:t>
            </a:r>
            <a:endParaRPr lang="en-US" sz="2200" b="0" strike="noStrike" spc="-1">
              <a:solidFill>
                <a:schemeClr val="dk1"/>
              </a:solidFill>
              <a:latin typeface="Calibri"/>
            </a:endParaRPr>
          </a:p>
        </p:txBody>
      </p:sp>
      <p:sp>
        <p:nvSpPr>
          <p:cNvPr id="20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Success Rate vs. Orbit Type</a:t>
            </a:r>
            <a:endParaRPr lang="en-US" sz="4000" b="0" strike="noStrike" spc="-1">
              <a:solidFill>
                <a:srgbClr val="000000"/>
              </a:solidFill>
              <a:latin typeface="Arial"/>
            </a:endParaRPr>
          </a:p>
        </p:txBody>
      </p:sp>
      <p:pic>
        <p:nvPicPr>
          <p:cNvPr id="204" name="Grafik 203"/>
          <p:cNvPicPr/>
          <p:nvPr/>
        </p:nvPicPr>
        <p:blipFill>
          <a:blip r:embed="rId3"/>
          <a:stretch/>
        </p:blipFill>
        <p:spPr>
          <a:xfrm>
            <a:off x="5878440" y="1555560"/>
            <a:ext cx="5436720" cy="4250160"/>
          </a:xfrm>
          <a:prstGeom prst="rect">
            <a:avLst/>
          </a:prstGeom>
          <a:ln w="0">
            <a:noFill/>
          </a:ln>
        </p:spPr>
      </p:pic>
      <p:sp>
        <p:nvSpPr>
          <p:cNvPr id="3" name="PlaceHolder 2"/>
          <p:cNvSpPr>
            <a:spLocks noGrp="1"/>
          </p:cNvSpPr>
          <p:nvPr>
            <p:ph type="sldNum" idx="1"/>
          </p:nvPr>
        </p:nvSpPr>
        <p:spPr/>
        <p:txBody>
          <a:bodyPr/>
          <a:lstStyle/>
          <a:p>
            <a:fld id="{5EBEE816-1A3C-4B99-B831-A5100A1EC51F}" type="slidenum">
              <a:t>29</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79" name="PlaceHolder 1"/>
          <p:cNvSpPr>
            <a:spLocks noGrp="1"/>
          </p:cNvSpPr>
          <p:nvPr>
            <p:ph type="sldNum" idx="38"/>
          </p:nvPr>
        </p:nvSpPr>
        <p:spPr>
          <a:xfrm>
            <a:off x="8714880" y="6025680"/>
            <a:ext cx="2742840" cy="40140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600" b="0" strike="noStrike" spc="-1">
                <a:solidFill>
                  <a:srgbClr val="1C7DDB"/>
                </a:solidFill>
                <a:latin typeface="Abadi"/>
              </a:defRPr>
            </a:lvl1pPr>
          </a:lstStyle>
          <a:p>
            <a:pPr indent="0" algn="r" defTabSz="914400">
              <a:lnSpc>
                <a:spcPct val="100000"/>
              </a:lnSpc>
              <a:spcAft>
                <a:spcPts val="601"/>
              </a:spcAft>
              <a:buNone/>
            </a:pPr>
            <a:fld id="{5553825B-E09D-4FE9-B3F8-D76D1469C256}" type="slidenum">
              <a:rPr lang="en-US" sz="1600" b="0" strike="noStrike" spc="-1">
                <a:solidFill>
                  <a:srgbClr val="1C7DDB"/>
                </a:solidFill>
                <a:latin typeface="Abadi"/>
              </a:rPr>
              <a:t>3</a:t>
            </a:fld>
            <a:endParaRPr lang="en-US" sz="1600" b="0" strike="noStrike" spc="-1">
              <a:solidFill>
                <a:srgbClr val="000000"/>
              </a:solidFill>
              <a:latin typeface="Times New Roman"/>
            </a:endParaRPr>
          </a:p>
        </p:txBody>
      </p:sp>
      <p:sp>
        <p:nvSpPr>
          <p:cNvPr id="80" name="Content Placeholder 2"/>
          <p:cNvSpPr/>
          <p:nvPr/>
        </p:nvSpPr>
        <p:spPr>
          <a:xfrm>
            <a:off x="770039" y="1399004"/>
            <a:ext cx="10515241" cy="5251827"/>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marL="228600" indent="-228600">
              <a:spcBef>
                <a:spcPts val="1400"/>
              </a:spcBef>
              <a:buClr>
                <a:srgbClr val="292929"/>
              </a:buClr>
              <a:buFont typeface="Arial"/>
              <a:buChar char="•"/>
            </a:pPr>
            <a:r>
              <a:rPr lang="en-US" sz="1400" b="1" spc="-1" dirty="0" smtClean="0">
                <a:solidFill>
                  <a:srgbClr val="000000"/>
                </a:solidFill>
                <a:latin typeface="Abadi"/>
              </a:rPr>
              <a:t>Data </a:t>
            </a:r>
            <a:r>
              <a:rPr lang="en-US" sz="1400" b="1" spc="-1" dirty="0">
                <a:solidFill>
                  <a:srgbClr val="000000"/>
                </a:solidFill>
                <a:latin typeface="Abadi"/>
              </a:rPr>
              <a:t>Collection</a:t>
            </a:r>
            <a:r>
              <a:rPr lang="en-US" sz="1400" b="1" spc="-1" dirty="0" smtClean="0">
                <a:solidFill>
                  <a:srgbClr val="000000"/>
                </a:solidFill>
                <a:latin typeface="Abadi"/>
              </a:rPr>
              <a:t>:</a:t>
            </a:r>
            <a:endParaRPr lang="en-US" sz="1400" b="1" spc="-1" dirty="0">
              <a:solidFill>
                <a:srgbClr val="000000"/>
              </a:solidFill>
              <a:latin typeface="Abadi"/>
            </a:endParaRPr>
          </a:p>
          <a:p>
            <a:pPr marL="685800" lvl="1" indent="-228600">
              <a:spcBef>
                <a:spcPts val="1400"/>
              </a:spcBef>
              <a:buClr>
                <a:srgbClr val="292929"/>
              </a:buClr>
              <a:buFont typeface="Arial"/>
              <a:buChar char="•"/>
            </a:pPr>
            <a:r>
              <a:rPr lang="en-US" sz="1200" spc="-1" dirty="0">
                <a:solidFill>
                  <a:srgbClr val="000000"/>
                </a:solidFill>
                <a:latin typeface="Abadi"/>
              </a:rPr>
              <a:t>Used the </a:t>
            </a:r>
            <a:r>
              <a:rPr lang="en-US" sz="1200" spc="-1" dirty="0" err="1">
                <a:solidFill>
                  <a:srgbClr val="000000"/>
                </a:solidFill>
                <a:latin typeface="Abadi"/>
              </a:rPr>
              <a:t>SpaceX</a:t>
            </a:r>
            <a:r>
              <a:rPr lang="en-US" sz="1200" spc="-1" dirty="0">
                <a:solidFill>
                  <a:srgbClr val="000000"/>
                </a:solidFill>
                <a:latin typeface="Abadi"/>
              </a:rPr>
              <a:t> REST API and web scraping techniques to gather historical data on rocket launches.</a:t>
            </a:r>
          </a:p>
          <a:p>
            <a:pPr marL="685800" lvl="1" indent="-228600">
              <a:spcBef>
                <a:spcPts val="1400"/>
              </a:spcBef>
              <a:buClr>
                <a:srgbClr val="292929"/>
              </a:buClr>
              <a:buFont typeface="Arial"/>
              <a:buChar char="•"/>
            </a:pPr>
            <a:r>
              <a:rPr lang="en-US" sz="1200" spc="-1" dirty="0">
                <a:solidFill>
                  <a:srgbClr val="000000"/>
                </a:solidFill>
                <a:latin typeface="Abadi"/>
              </a:rPr>
              <a:t>Processed </a:t>
            </a:r>
            <a:r>
              <a:rPr lang="en-US" sz="1200" spc="-1" dirty="0" err="1">
                <a:solidFill>
                  <a:srgbClr val="000000"/>
                </a:solidFill>
                <a:latin typeface="Abadi"/>
              </a:rPr>
              <a:t>JSON</a:t>
            </a:r>
            <a:r>
              <a:rPr lang="en-US" sz="1200" spc="-1" dirty="0">
                <a:solidFill>
                  <a:srgbClr val="000000"/>
                </a:solidFill>
                <a:latin typeface="Abadi"/>
              </a:rPr>
              <a:t> data into structured formats for analysis, filtering out irrelevant data like Falcon 1 </a:t>
            </a:r>
            <a:r>
              <a:rPr lang="en-US" sz="1200" spc="-1" dirty="0" smtClean="0">
                <a:solidFill>
                  <a:srgbClr val="000000"/>
                </a:solidFill>
                <a:latin typeface="Abadi"/>
              </a:rPr>
              <a:t>launches.</a:t>
            </a:r>
          </a:p>
          <a:p>
            <a:pPr marL="228600" indent="-228600">
              <a:spcBef>
                <a:spcPts val="1400"/>
              </a:spcBef>
              <a:buClr>
                <a:srgbClr val="292929"/>
              </a:buClr>
              <a:buFont typeface="Arial"/>
              <a:buChar char="•"/>
            </a:pPr>
            <a:r>
              <a:rPr lang="en-US" sz="1400" b="1" spc="-1" dirty="0" smtClean="0">
                <a:solidFill>
                  <a:srgbClr val="000000"/>
                </a:solidFill>
                <a:latin typeface="Abadi"/>
              </a:rPr>
              <a:t>Data Preprocessing:</a:t>
            </a:r>
          </a:p>
          <a:p>
            <a:pPr marL="685800" lvl="1" indent="-228600">
              <a:spcBef>
                <a:spcPts val="1400"/>
              </a:spcBef>
              <a:buClr>
                <a:srgbClr val="292929"/>
              </a:buClr>
              <a:buFont typeface="Arial"/>
              <a:buChar char="•"/>
            </a:pPr>
            <a:r>
              <a:rPr lang="en-US" sz="1200" spc="-1" dirty="0" smtClean="0">
                <a:solidFill>
                  <a:srgbClr val="000000"/>
                </a:solidFill>
                <a:latin typeface="Abadi"/>
              </a:rPr>
              <a:t>Addressed </a:t>
            </a:r>
            <a:r>
              <a:rPr lang="en-US" sz="1200" spc="-1" dirty="0">
                <a:solidFill>
                  <a:srgbClr val="000000"/>
                </a:solidFill>
                <a:latin typeface="Abadi"/>
              </a:rPr>
              <a:t>missing values by imputing the mean for numerical fields (e.g., </a:t>
            </a:r>
            <a:r>
              <a:rPr lang="en-US" sz="1200" spc="-1" dirty="0" err="1">
                <a:solidFill>
                  <a:srgbClr val="000000"/>
                </a:solidFill>
                <a:latin typeface="Abadi"/>
              </a:rPr>
              <a:t>PayloadMass</a:t>
            </a:r>
            <a:r>
              <a:rPr lang="en-US" sz="1200" spc="-1" dirty="0">
                <a:solidFill>
                  <a:srgbClr val="000000"/>
                </a:solidFill>
                <a:latin typeface="Abadi"/>
              </a:rPr>
              <a:t>) and applied one-hot encoding for categorical variables.</a:t>
            </a:r>
          </a:p>
          <a:p>
            <a:pPr marL="685800" lvl="1" indent="-228600">
              <a:spcBef>
                <a:spcPts val="1400"/>
              </a:spcBef>
              <a:buClr>
                <a:srgbClr val="292929"/>
              </a:buClr>
              <a:buFont typeface="Arial"/>
              <a:buChar char="•"/>
            </a:pPr>
            <a:r>
              <a:rPr lang="en-US" sz="1200" spc="-1" dirty="0">
                <a:solidFill>
                  <a:srgbClr val="000000"/>
                </a:solidFill>
                <a:latin typeface="Abadi"/>
              </a:rPr>
              <a:t>Created a target variable </a:t>
            </a:r>
            <a:r>
              <a:rPr lang="en-US" sz="1200" spc="-1" dirty="0" smtClean="0">
                <a:solidFill>
                  <a:srgbClr val="000000"/>
                </a:solidFill>
                <a:latin typeface="Abadi"/>
              </a:rPr>
              <a:t>class</a:t>
            </a:r>
          </a:p>
          <a:p>
            <a:pPr marL="228600" indent="-228600">
              <a:spcBef>
                <a:spcPts val="1400"/>
              </a:spcBef>
              <a:buClr>
                <a:srgbClr val="292929"/>
              </a:buClr>
              <a:buFont typeface="Arial"/>
              <a:buChar char="•"/>
            </a:pPr>
            <a:r>
              <a:rPr lang="en-US" sz="1400" b="1" spc="-1" dirty="0">
                <a:solidFill>
                  <a:srgbClr val="000000"/>
                </a:solidFill>
                <a:latin typeface="Abadi"/>
              </a:rPr>
              <a:t>Visualization </a:t>
            </a:r>
            <a:r>
              <a:rPr lang="en-US" sz="1400" b="1" spc="-1" dirty="0">
                <a:solidFill>
                  <a:srgbClr val="000000"/>
                </a:solidFill>
                <a:latin typeface="Abadi"/>
              </a:rPr>
              <a:t>and </a:t>
            </a:r>
            <a:r>
              <a:rPr lang="en-US" sz="1400" b="1" spc="-1" dirty="0" err="1">
                <a:solidFill>
                  <a:srgbClr val="000000"/>
                </a:solidFill>
                <a:latin typeface="Abadi"/>
              </a:rPr>
              <a:t>Dashboarding</a:t>
            </a:r>
            <a:r>
              <a:rPr lang="en-US" sz="1400" b="1" spc="-1" dirty="0">
                <a:solidFill>
                  <a:srgbClr val="000000"/>
                </a:solidFill>
                <a:latin typeface="Abadi"/>
              </a:rPr>
              <a:t>:</a:t>
            </a:r>
          </a:p>
          <a:p>
            <a:pPr marL="685800" lvl="1" indent="-228600">
              <a:spcBef>
                <a:spcPts val="1400"/>
              </a:spcBef>
              <a:buClr>
                <a:srgbClr val="292929"/>
              </a:buClr>
              <a:buFont typeface="Arial"/>
              <a:buChar char="•"/>
            </a:pPr>
            <a:r>
              <a:rPr lang="en-US" sz="1200" spc="-1" dirty="0" smtClean="0">
                <a:solidFill>
                  <a:srgbClr val="000000"/>
                </a:solidFill>
                <a:latin typeface="Abadi"/>
              </a:rPr>
              <a:t>Leveraged </a:t>
            </a:r>
            <a:r>
              <a:rPr lang="en-US" sz="1200" spc="-1" dirty="0">
                <a:solidFill>
                  <a:srgbClr val="000000"/>
                </a:solidFill>
                <a:latin typeface="Abadi"/>
              </a:rPr>
              <a:t>Folium for geospatial analysis and interactive maps to study launch site proximities.</a:t>
            </a:r>
          </a:p>
          <a:p>
            <a:pPr marL="685800" lvl="1" indent="-228600">
              <a:spcBef>
                <a:spcPts val="1400"/>
              </a:spcBef>
              <a:buClr>
                <a:srgbClr val="292929"/>
              </a:buClr>
              <a:buFont typeface="Arial"/>
              <a:buChar char="•"/>
            </a:pPr>
            <a:r>
              <a:rPr lang="en-US" sz="1200" spc="-1" dirty="0">
                <a:solidFill>
                  <a:srgbClr val="000000"/>
                </a:solidFill>
                <a:latin typeface="Abadi"/>
              </a:rPr>
              <a:t>Developed a dashboard using </a:t>
            </a:r>
            <a:r>
              <a:rPr lang="en-US" sz="1200" spc="-1" dirty="0" err="1">
                <a:solidFill>
                  <a:srgbClr val="000000"/>
                </a:solidFill>
                <a:latin typeface="Abadi"/>
              </a:rPr>
              <a:t>Plotly</a:t>
            </a:r>
            <a:r>
              <a:rPr lang="en-US" sz="1200" spc="-1" dirty="0">
                <a:solidFill>
                  <a:srgbClr val="000000"/>
                </a:solidFill>
                <a:latin typeface="Abadi"/>
              </a:rPr>
              <a:t> Dash to provide dynamic insights through interactive charts and controls</a:t>
            </a:r>
            <a:r>
              <a:rPr lang="en-US" sz="1200" spc="-1" dirty="0" smtClean="0">
                <a:solidFill>
                  <a:srgbClr val="000000"/>
                </a:solidFill>
                <a:latin typeface="Abadi"/>
              </a:rPr>
              <a:t>.</a:t>
            </a:r>
            <a:endParaRPr lang="en-US" sz="1200" spc="-1" dirty="0">
              <a:solidFill>
                <a:srgbClr val="000000"/>
              </a:solidFill>
              <a:latin typeface="Abadi"/>
            </a:endParaRPr>
          </a:p>
          <a:p>
            <a:pPr marL="228600" indent="-228600">
              <a:spcBef>
                <a:spcPts val="1400"/>
              </a:spcBef>
              <a:buClr>
                <a:srgbClr val="292929"/>
              </a:buClr>
              <a:buFont typeface="Arial"/>
              <a:buChar char="•"/>
            </a:pPr>
            <a:r>
              <a:rPr lang="en-US" sz="1400" b="1" spc="-1" dirty="0">
                <a:solidFill>
                  <a:srgbClr val="000000"/>
                </a:solidFill>
                <a:latin typeface="Abadi"/>
              </a:rPr>
              <a:t>Predictive Modeling</a:t>
            </a:r>
            <a:r>
              <a:rPr lang="en-US" sz="1400" b="1" spc="-1" dirty="0">
                <a:solidFill>
                  <a:srgbClr val="000000"/>
                </a:solidFill>
                <a:latin typeface="Abadi"/>
              </a:rPr>
              <a:t>:</a:t>
            </a:r>
            <a:endParaRPr lang="en-US" sz="1400" b="1" spc="-1" dirty="0">
              <a:solidFill>
                <a:srgbClr val="000000"/>
              </a:solidFill>
              <a:latin typeface="Abadi"/>
            </a:endParaRPr>
          </a:p>
          <a:p>
            <a:pPr marL="685800" lvl="1" indent="-228600">
              <a:spcBef>
                <a:spcPts val="1400"/>
              </a:spcBef>
              <a:buClr>
                <a:srgbClr val="292929"/>
              </a:buClr>
              <a:buFont typeface="Arial"/>
              <a:buChar char="•"/>
            </a:pPr>
            <a:r>
              <a:rPr lang="en-US" sz="1200" spc="-1" dirty="0">
                <a:solidFill>
                  <a:srgbClr val="000000"/>
                </a:solidFill>
                <a:latin typeface="Abadi"/>
              </a:rPr>
              <a:t>Built a machine learning pipeline to predict first-stage landing success.</a:t>
            </a:r>
          </a:p>
          <a:p>
            <a:pPr marL="685800" lvl="1" indent="-228600">
              <a:spcBef>
                <a:spcPts val="1400"/>
              </a:spcBef>
              <a:buClr>
                <a:srgbClr val="292929"/>
              </a:buClr>
              <a:buFont typeface="Arial"/>
              <a:buChar char="•"/>
            </a:pPr>
            <a:r>
              <a:rPr lang="en-US" sz="1200" spc="-1" dirty="0">
                <a:solidFill>
                  <a:srgbClr val="000000"/>
                </a:solidFill>
                <a:latin typeface="Abadi"/>
              </a:rPr>
              <a:t>Tested multiple classifiers (Logistic Regression, </a:t>
            </a:r>
            <a:r>
              <a:rPr lang="en-US" sz="1200" spc="-1" dirty="0" err="1">
                <a:solidFill>
                  <a:srgbClr val="000000"/>
                </a:solidFill>
                <a:latin typeface="Abadi"/>
              </a:rPr>
              <a:t>SVM</a:t>
            </a:r>
            <a:r>
              <a:rPr lang="en-US" sz="1200" spc="-1" dirty="0">
                <a:solidFill>
                  <a:srgbClr val="000000"/>
                </a:solidFill>
                <a:latin typeface="Abadi"/>
              </a:rPr>
              <a:t>, Decision Tree, </a:t>
            </a:r>
            <a:r>
              <a:rPr lang="en-US" sz="1200" spc="-1" dirty="0" err="1">
                <a:solidFill>
                  <a:srgbClr val="000000"/>
                </a:solidFill>
                <a:latin typeface="Abadi"/>
              </a:rPr>
              <a:t>KNN</a:t>
            </a:r>
            <a:r>
              <a:rPr lang="en-US" sz="1200" spc="-1" dirty="0">
                <a:solidFill>
                  <a:srgbClr val="000000"/>
                </a:solidFill>
                <a:latin typeface="Abadi"/>
              </a:rPr>
              <a:t>) with </a:t>
            </a:r>
            <a:r>
              <a:rPr lang="en-US" sz="1200" spc="-1" dirty="0" err="1">
                <a:solidFill>
                  <a:srgbClr val="000000"/>
                </a:solidFill>
                <a:latin typeface="Abadi"/>
              </a:rPr>
              <a:t>hyperparameter</a:t>
            </a:r>
            <a:r>
              <a:rPr lang="en-US" sz="1200" spc="-1" dirty="0">
                <a:solidFill>
                  <a:srgbClr val="000000"/>
                </a:solidFill>
                <a:latin typeface="Abadi"/>
              </a:rPr>
              <a:t> tuning via Grid Search</a:t>
            </a:r>
            <a:r>
              <a:rPr lang="en-US" sz="1200" spc="-1" dirty="0" smtClean="0">
                <a:solidFill>
                  <a:srgbClr val="000000"/>
                </a:solidFill>
                <a:latin typeface="Abadi"/>
              </a:rPr>
              <a:t>.</a:t>
            </a:r>
            <a:endParaRPr lang="en-US" sz="1200" spc="-1" dirty="0">
              <a:solidFill>
                <a:srgbClr val="000000"/>
              </a:solidFill>
              <a:latin typeface="Abadi"/>
            </a:endParaRPr>
          </a:p>
          <a:p>
            <a:pPr marL="228600" indent="-228600">
              <a:spcBef>
                <a:spcPts val="1400"/>
              </a:spcBef>
              <a:buClr>
                <a:srgbClr val="292929"/>
              </a:buClr>
              <a:buFont typeface="Arial"/>
              <a:buChar char="•"/>
            </a:pPr>
            <a:r>
              <a:rPr lang="en-US" sz="1400" b="1" spc="-1" dirty="0">
                <a:solidFill>
                  <a:srgbClr val="000000"/>
                </a:solidFill>
                <a:latin typeface="Abadi"/>
              </a:rPr>
              <a:t>Performance </a:t>
            </a:r>
            <a:r>
              <a:rPr lang="en-US" sz="1400" b="1" spc="-1" dirty="0">
                <a:solidFill>
                  <a:srgbClr val="000000"/>
                </a:solidFill>
                <a:latin typeface="Abadi"/>
              </a:rPr>
              <a:t>Evaluation:</a:t>
            </a:r>
          </a:p>
          <a:p>
            <a:pPr marL="685800" lvl="1" indent="-228600">
              <a:spcBef>
                <a:spcPts val="1400"/>
              </a:spcBef>
              <a:buClr>
                <a:srgbClr val="292929"/>
              </a:buClr>
              <a:buFont typeface="Arial"/>
              <a:buChar char="•"/>
            </a:pPr>
            <a:r>
              <a:rPr lang="en-US" sz="1200" spc="-1" dirty="0" smtClean="0">
                <a:solidFill>
                  <a:srgbClr val="000000"/>
                </a:solidFill>
                <a:latin typeface="Abadi"/>
              </a:rPr>
              <a:t>Assessed </a:t>
            </a:r>
            <a:r>
              <a:rPr lang="en-US" sz="1200" spc="-1" dirty="0">
                <a:solidFill>
                  <a:srgbClr val="000000"/>
                </a:solidFill>
                <a:latin typeface="Abadi"/>
              </a:rPr>
              <a:t>model accuracy, precision, recall, and confusion matrix to identify the most effective predictor</a:t>
            </a:r>
            <a:r>
              <a:rPr lang="en-US" sz="1200" spc="-1" dirty="0" smtClean="0">
                <a:solidFill>
                  <a:srgbClr val="000000"/>
                </a:solidFill>
                <a:latin typeface="Abadi"/>
              </a:rPr>
              <a:t>.</a:t>
            </a:r>
            <a:endParaRPr lang="en-US" sz="1200" spc="-1" dirty="0">
              <a:solidFill>
                <a:srgbClr val="000000"/>
              </a:solidFill>
              <a:latin typeface="Abadi"/>
            </a:endParaRPr>
          </a:p>
        </p:txBody>
      </p:sp>
      <p:sp>
        <p:nvSpPr>
          <p:cNvPr id="8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nSpc>
                <a:spcPct val="90000"/>
              </a:lnSpc>
            </a:pPr>
            <a:r>
              <a:rPr lang="en-US" sz="2400" b="0" strike="noStrike" spc="-1" dirty="0" smtClean="0">
                <a:solidFill>
                  <a:srgbClr val="0B49CB"/>
                </a:solidFill>
                <a:latin typeface="Abadi"/>
                <a:ea typeface="IBM Plex Mono SemiBold"/>
              </a:rPr>
              <a:t>Executive Summary - </a:t>
            </a:r>
            <a:r>
              <a:rPr lang="en-US" sz="2400" spc="-1" dirty="0" smtClean="0">
                <a:solidFill>
                  <a:srgbClr val="0B49CB"/>
                </a:solidFill>
                <a:latin typeface="Abadi"/>
                <a:ea typeface="IBM Plex Mono SemiBold"/>
              </a:rPr>
              <a:t>Summary </a:t>
            </a:r>
            <a:r>
              <a:rPr lang="en-US" sz="2400" spc="-1" dirty="0">
                <a:solidFill>
                  <a:srgbClr val="0B49CB"/>
                </a:solidFill>
                <a:latin typeface="Abadi"/>
                <a:ea typeface="IBM Plex Mono SemiBold"/>
              </a:rPr>
              <a:t>of methodologies</a:t>
            </a:r>
          </a:p>
          <a:p>
            <a:pPr defTabSz="914400">
              <a:lnSpc>
                <a:spcPct val="90000"/>
              </a:lnSpc>
            </a:pPr>
            <a:r>
              <a:rPr lang="en-US" sz="2400" b="0" strike="noStrike" spc="-1" dirty="0" smtClean="0">
                <a:solidFill>
                  <a:srgbClr val="0B49CB"/>
                </a:solidFill>
                <a:latin typeface="Abadi"/>
                <a:ea typeface="IBM Plex Mono SemiBold"/>
              </a:rPr>
              <a:t>   </a:t>
            </a:r>
            <a:endParaRPr lang="en-US" sz="24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5" name="PlaceHolder 1"/>
          <p:cNvSpPr>
            <a:spLocks noGrp="1"/>
          </p:cNvSpPr>
          <p:nvPr>
            <p:ph/>
          </p:nvPr>
        </p:nvSpPr>
        <p:spPr>
          <a:xfrm>
            <a:off x="770040" y="1437840"/>
            <a:ext cx="3931920" cy="4615200"/>
          </a:xfrm>
          <a:prstGeom prst="rect">
            <a:avLst/>
          </a:prstGeom>
          <a:noFill/>
          <a:ln w="0">
            <a:noFill/>
          </a:ln>
        </p:spPr>
        <p:txBody>
          <a:bodyPr lIns="90000" tIns="45000" rIns="90000" bIns="45000" anchor="t">
            <a:normAutofit fontScale="60205" lnSpcReduction="20000"/>
          </a:bodyPr>
          <a:lstStyle/>
          <a:p>
            <a:pPr marL="228600" indent="-228600" defTabSz="914400">
              <a:lnSpc>
                <a:spcPct val="100000"/>
              </a:lnSpc>
              <a:spcBef>
                <a:spcPts val="1400"/>
              </a:spcBef>
              <a:buClr>
                <a:srgbClr val="292929"/>
              </a:buClr>
              <a:buFont typeface="Arial"/>
              <a:buChar char="•"/>
            </a:pPr>
            <a:r>
              <a:rPr lang="en-US" sz="2600" b="0" strike="noStrike" spc="-1">
                <a:solidFill>
                  <a:schemeClr val="accent3">
                    <a:lumMod val="25000"/>
                  </a:schemeClr>
                </a:solidFill>
                <a:latin typeface="Abadi"/>
              </a:rPr>
              <a:t>The LEO orbit has a high success rate but a low number of flights. Thesis: Is the number of successes increasing with the number of flights. </a:t>
            </a:r>
            <a:endParaRPr lang="en-US" sz="26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600" b="0" strike="noStrike" spc="-1">
                <a:solidFill>
                  <a:schemeClr val="accent3">
                    <a:lumMod val="25000"/>
                  </a:schemeClr>
                </a:solidFill>
                <a:latin typeface="Abadi"/>
              </a:rPr>
              <a:t>Conversely, in the GTO orbit, there appears to be no relationship between flight number and success. MEO, VLEO were only used with high FlightNumbers.</a:t>
            </a:r>
            <a:endParaRPr lang="en-US" sz="26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600" b="0" strike="noStrike" spc="-1">
                <a:solidFill>
                  <a:schemeClr val="accent3">
                    <a:lumMod val="25000"/>
                  </a:schemeClr>
                </a:solidFill>
                <a:latin typeface="Abadi"/>
              </a:rPr>
              <a:t>It seems with increasing FlighNumbers additional orbits were tested. </a:t>
            </a:r>
            <a:endParaRPr lang="en-US" sz="26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600" b="0" strike="noStrike" spc="-1">
                <a:solidFill>
                  <a:schemeClr val="accent3">
                    <a:lumMod val="25000"/>
                  </a:schemeClr>
                </a:solidFill>
                <a:latin typeface="Abadi"/>
              </a:rPr>
              <a:t>The VLEO orbit has a high success rate an and was used at later flight numbers.</a:t>
            </a:r>
            <a:endParaRPr lang="en-US" sz="26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600" b="0" strike="noStrike" spc="-1">
                <a:solidFill>
                  <a:schemeClr val="accent3">
                    <a:lumMod val="25000"/>
                  </a:schemeClr>
                </a:solidFill>
                <a:latin typeface="Abadi"/>
              </a:rPr>
              <a:t>The SSO has only successes but has not many FlightNumbers. </a:t>
            </a:r>
            <a:endParaRPr lang="en-US" sz="26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600" b="0" strike="noStrike" spc="-1">
                <a:solidFill>
                  <a:schemeClr val="accent3">
                    <a:lumMod val="25000"/>
                  </a:schemeClr>
                </a:solidFill>
                <a:latin typeface="Abadi"/>
              </a:rPr>
              <a:t>LEO and GTO were used with low FlightNumbers. </a:t>
            </a:r>
            <a:endParaRPr lang="en-US" sz="2600" b="0" strike="noStrike" spc="-1">
              <a:solidFill>
                <a:schemeClr val="dk1"/>
              </a:solidFill>
              <a:latin typeface="Calibri"/>
            </a:endParaRPr>
          </a:p>
          <a:p>
            <a:pPr marL="228600" indent="0" defTabSz="914400">
              <a:lnSpc>
                <a:spcPct val="100000"/>
              </a:lnSpc>
              <a:spcBef>
                <a:spcPts val="1400"/>
              </a:spcBef>
              <a:buNone/>
            </a:pPr>
            <a:r>
              <a:rPr lang="en-US" sz="2600" b="0" strike="noStrike" spc="-1">
                <a:solidFill>
                  <a:schemeClr val="accent3">
                    <a:lumMod val="25000"/>
                  </a:schemeClr>
                </a:solidFill>
                <a:latin typeface="Abadi"/>
              </a:rPr>
              <a:t> </a:t>
            </a:r>
            <a:endParaRPr lang="en-US" sz="2600" b="0" strike="noStrike" spc="-1">
              <a:solidFill>
                <a:schemeClr val="dk1"/>
              </a:solidFill>
              <a:latin typeface="Calibri"/>
            </a:endParaRPr>
          </a:p>
        </p:txBody>
      </p:sp>
      <p:sp>
        <p:nvSpPr>
          <p:cNvPr id="20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Flight Number vs. Orbit Type</a:t>
            </a:r>
            <a:endParaRPr lang="en-US" sz="4000" b="0" strike="noStrike" spc="-1">
              <a:solidFill>
                <a:srgbClr val="000000"/>
              </a:solidFill>
              <a:latin typeface="Arial"/>
            </a:endParaRPr>
          </a:p>
        </p:txBody>
      </p:sp>
      <p:pic>
        <p:nvPicPr>
          <p:cNvPr id="207" name="Grafik 206"/>
          <p:cNvPicPr/>
          <p:nvPr/>
        </p:nvPicPr>
        <p:blipFill>
          <a:blip r:embed="rId3"/>
          <a:stretch/>
        </p:blipFill>
        <p:spPr>
          <a:xfrm>
            <a:off x="4845240" y="2162880"/>
            <a:ext cx="7110000" cy="2918520"/>
          </a:xfrm>
          <a:prstGeom prst="rect">
            <a:avLst/>
          </a:prstGeom>
          <a:ln w="0">
            <a:noFill/>
          </a:ln>
        </p:spPr>
      </p:pic>
      <p:sp>
        <p:nvSpPr>
          <p:cNvPr id="3" name="PlaceHolder 2"/>
          <p:cNvSpPr>
            <a:spLocks noGrp="1"/>
          </p:cNvSpPr>
          <p:nvPr>
            <p:ph type="sldNum" idx="1"/>
          </p:nvPr>
        </p:nvSpPr>
        <p:spPr/>
        <p:txBody>
          <a:bodyPr/>
          <a:lstStyle/>
          <a:p>
            <a:fld id="{9DF39002-E764-42E3-A2F3-33035AE7CF53}" type="slidenum">
              <a:t>30</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8" name="PlaceHolder 1"/>
          <p:cNvSpPr>
            <a:spLocks noGrp="1"/>
          </p:cNvSpPr>
          <p:nvPr>
            <p:ph/>
          </p:nvPr>
        </p:nvSpPr>
        <p:spPr>
          <a:xfrm>
            <a:off x="770040" y="1424880"/>
            <a:ext cx="3931920" cy="4541760"/>
          </a:xfrm>
          <a:prstGeom prst="rect">
            <a:avLst/>
          </a:prstGeom>
          <a:noFill/>
          <a:ln w="0">
            <a:noFill/>
          </a:ln>
        </p:spPr>
        <p:txBody>
          <a:bodyPr lIns="90000" tIns="45000" rIns="90000" bIns="45000" anchor="t">
            <a:normAutofit fontScale="90336" lnSpcReduction="10000"/>
          </a:bodyPr>
          <a:lstStyle/>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With heavy payloads the successful landing or positive landing rate is higher for Polar,LEO and ISS.</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However, for GTO, it's difficult to distinguish between successful and unsuccessful landings as both outcomes are present.</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Further analysis is necessary there.</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The MEO, VLEO and other orbits are less used at this point.</a:t>
            </a:r>
            <a:endParaRPr lang="en-US" sz="2200" b="0" strike="noStrike" spc="-1">
              <a:solidFill>
                <a:schemeClr val="dk1"/>
              </a:solidFill>
              <a:latin typeface="Calibri"/>
            </a:endParaRPr>
          </a:p>
        </p:txBody>
      </p:sp>
      <p:sp>
        <p:nvSpPr>
          <p:cNvPr id="20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Payload vs. Orbit Type</a:t>
            </a:r>
            <a:endParaRPr lang="en-US" sz="4000" b="0" strike="noStrike" spc="-1">
              <a:solidFill>
                <a:srgbClr val="000000"/>
              </a:solidFill>
              <a:latin typeface="Arial"/>
            </a:endParaRPr>
          </a:p>
        </p:txBody>
      </p:sp>
      <p:pic>
        <p:nvPicPr>
          <p:cNvPr id="210" name="Grafik 209"/>
          <p:cNvPicPr/>
          <p:nvPr/>
        </p:nvPicPr>
        <p:blipFill>
          <a:blip r:embed="rId3"/>
          <a:stretch/>
        </p:blipFill>
        <p:spPr>
          <a:xfrm>
            <a:off x="4701960" y="1840320"/>
            <a:ext cx="7352280" cy="3608280"/>
          </a:xfrm>
          <a:prstGeom prst="rect">
            <a:avLst/>
          </a:prstGeom>
          <a:ln w="0">
            <a:noFill/>
          </a:ln>
        </p:spPr>
      </p:pic>
      <p:sp>
        <p:nvSpPr>
          <p:cNvPr id="3" name="PlaceHolder 2"/>
          <p:cNvSpPr>
            <a:spLocks noGrp="1"/>
          </p:cNvSpPr>
          <p:nvPr>
            <p:ph type="sldNum" idx="1"/>
          </p:nvPr>
        </p:nvSpPr>
        <p:spPr/>
        <p:txBody>
          <a:bodyPr/>
          <a:lstStyle/>
          <a:p>
            <a:fld id="{64DEEBAD-043D-4CE1-817F-42EB917960BE}" type="slidenum">
              <a:t>31</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11" name="PlaceHolder 1"/>
          <p:cNvSpPr>
            <a:spLocks noGrp="1"/>
          </p:cNvSpPr>
          <p:nvPr>
            <p:ph/>
          </p:nvPr>
        </p:nvSpPr>
        <p:spPr>
          <a:xfrm>
            <a:off x="770040" y="1667880"/>
            <a:ext cx="3931920" cy="4342320"/>
          </a:xfrm>
          <a:prstGeom prst="rect">
            <a:avLst/>
          </a:prstGeom>
          <a:noFill/>
          <a:ln w="0">
            <a:noFill/>
          </a:ln>
        </p:spPr>
        <p:txBody>
          <a:bodyPr lIns="90000" tIns="45000" rIns="90000" bIns="45000" anchor="t">
            <a:normAutofit/>
          </a:bodyPr>
          <a:lstStyle/>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From 2010 to 2013 there were none successful launches.</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The sucess rate since 2013 kept increasing till 2020.</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 In 2018 there was a setback. </a:t>
            </a:r>
            <a:endParaRPr lang="en-US" sz="22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The peak was 2019 and to 2020 there is small drop.</a:t>
            </a:r>
            <a:endParaRPr lang="en-US" sz="2200" b="0" strike="noStrike" spc="-1">
              <a:solidFill>
                <a:schemeClr val="dk1"/>
              </a:solidFill>
              <a:latin typeface="Calibri"/>
            </a:endParaRPr>
          </a:p>
        </p:txBody>
      </p:sp>
      <p:sp>
        <p:nvSpPr>
          <p:cNvPr id="21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Launch Success Yearly Trend</a:t>
            </a:r>
            <a:endParaRPr lang="en-US" sz="4000" b="0" strike="noStrike" spc="-1">
              <a:solidFill>
                <a:srgbClr val="000000"/>
              </a:solidFill>
              <a:latin typeface="Arial"/>
            </a:endParaRPr>
          </a:p>
        </p:txBody>
      </p:sp>
      <p:pic>
        <p:nvPicPr>
          <p:cNvPr id="213" name="Grafik 212"/>
          <p:cNvPicPr/>
          <p:nvPr/>
        </p:nvPicPr>
        <p:blipFill>
          <a:blip r:embed="rId3"/>
          <a:stretch/>
        </p:blipFill>
        <p:spPr>
          <a:xfrm>
            <a:off x="4701960" y="1613520"/>
            <a:ext cx="6598800" cy="4255920"/>
          </a:xfrm>
          <a:prstGeom prst="rect">
            <a:avLst/>
          </a:prstGeom>
          <a:ln w="0">
            <a:noFill/>
          </a:ln>
        </p:spPr>
      </p:pic>
      <p:sp>
        <p:nvSpPr>
          <p:cNvPr id="3" name="PlaceHolder 2"/>
          <p:cNvSpPr>
            <a:spLocks noGrp="1"/>
          </p:cNvSpPr>
          <p:nvPr>
            <p:ph type="sldNum" idx="1"/>
          </p:nvPr>
        </p:nvSpPr>
        <p:spPr/>
        <p:txBody>
          <a:bodyPr/>
          <a:lstStyle/>
          <a:p>
            <a:fld id="{D2F95B97-7316-40C0-976D-4ABA34DF2949}" type="slidenum">
              <a:t>32</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14" name="PlaceHolder 1"/>
          <p:cNvSpPr>
            <a:spLocks noGrp="1"/>
          </p:cNvSpPr>
          <p:nvPr>
            <p:ph/>
          </p:nvPr>
        </p:nvSpPr>
        <p:spPr>
          <a:xfrm>
            <a:off x="770040" y="1825560"/>
            <a:ext cx="6548040" cy="3062880"/>
          </a:xfrm>
          <a:prstGeom prst="rect">
            <a:avLst/>
          </a:prstGeom>
          <a:noFill/>
          <a:ln w="0">
            <a:noFill/>
          </a:ln>
        </p:spPr>
        <p:txBody>
          <a:bodyPr lIns="90000" tIns="45000" rIns="90000" bIns="45000" anchor="t">
            <a:normAutofit/>
          </a:bodyPr>
          <a:lstStyle/>
          <a:p>
            <a:pPr marL="432000" indent="-324000" defTabSz="914400">
              <a:lnSpc>
                <a:spcPct val="100000"/>
              </a:lnSpc>
              <a:spcBef>
                <a:spcPts val="1400"/>
              </a:spcBef>
              <a:buClr>
                <a:srgbClr val="292929"/>
              </a:buClr>
              <a:buFont typeface="Wingdings" charset="2"/>
              <a:buChar char=""/>
            </a:pPr>
            <a:r>
              <a:rPr lang="en-US" sz="2200" b="0" strike="noStrike" spc="-1">
                <a:solidFill>
                  <a:schemeClr val="accent3">
                    <a:lumMod val="25000"/>
                  </a:schemeClr>
                </a:solidFill>
                <a:latin typeface="Abadi"/>
              </a:rPr>
              <a:t>pd.read_sql("SELECT DISTINCT Launch_Site FROM SPACEXTABLE", con)</a:t>
            </a:r>
            <a:endParaRPr lang="en-US" sz="2200" b="0" strike="noStrike" spc="-1">
              <a:solidFill>
                <a:schemeClr val="dk1"/>
              </a:solidFill>
              <a:latin typeface="Calibri"/>
            </a:endParaRPr>
          </a:p>
          <a:p>
            <a:pPr marL="432000" indent="-324000" defTabSz="914400">
              <a:lnSpc>
                <a:spcPct val="100000"/>
              </a:lnSpc>
              <a:spcBef>
                <a:spcPts val="1417"/>
              </a:spcBef>
              <a:buClr>
                <a:srgbClr val="292929"/>
              </a:buClr>
              <a:buFont typeface="Wingdings" charset="2"/>
              <a:buChar char=""/>
            </a:pPr>
            <a:r>
              <a:rPr lang="en-US" sz="2200" b="0" strike="noStrike" spc="-1">
                <a:solidFill>
                  <a:schemeClr val="accent3">
                    <a:lumMod val="25000"/>
                  </a:schemeClr>
                </a:solidFill>
                <a:latin typeface="Abadi"/>
              </a:rPr>
              <a:t>The unique sites ['CCAFS LC-40', 'VAFB SLC-4E', 'KSC LC-39A', 'CCAFS SLC-40'] </a:t>
            </a:r>
            <a:endParaRPr lang="en-US" sz="2200" b="0" strike="noStrike" spc="-1">
              <a:solidFill>
                <a:schemeClr val="dk1"/>
              </a:solidFill>
              <a:latin typeface="Liberation Mono;Courier New;DejaVu Sans Mono;Lucida Sans Typewriter"/>
              <a:ea typeface="Liberation Mono;Courier New;DejaVu Sans Mono;Lucida Sans Typewriter"/>
            </a:endParaRPr>
          </a:p>
          <a:p>
            <a:pPr marL="432000" indent="-324000" defTabSz="914400">
              <a:lnSpc>
                <a:spcPct val="100000"/>
              </a:lnSpc>
              <a:spcBef>
                <a:spcPts val="1400"/>
              </a:spcBef>
              <a:buClr>
                <a:srgbClr val="292929"/>
              </a:buClr>
              <a:buFont typeface="Wingdings" charset="2"/>
              <a:buChar char=""/>
            </a:pPr>
            <a:r>
              <a:rPr lang="en-US" sz="2200" b="0" strike="noStrike" spc="-1">
                <a:solidFill>
                  <a:schemeClr val="accent3">
                    <a:lumMod val="25000"/>
                  </a:schemeClr>
                </a:solidFill>
                <a:latin typeface="Abadi"/>
              </a:rPr>
              <a:t>Knowing the sites allows to make comparisons with regard to success or failures. Below are the number of launches per site derived.</a:t>
            </a:r>
            <a:endParaRPr lang="en-US" sz="2200" b="0" strike="noStrike" spc="-1">
              <a:solidFill>
                <a:schemeClr val="dk1"/>
              </a:solidFill>
              <a:latin typeface="Calibri"/>
            </a:endParaRPr>
          </a:p>
          <a:p>
            <a:pPr indent="0" defTabSz="914400">
              <a:lnSpc>
                <a:spcPct val="100000"/>
              </a:lnSpc>
              <a:spcBef>
                <a:spcPts val="1400"/>
              </a:spcBef>
              <a:buNone/>
            </a:pPr>
            <a:endParaRPr lang="en-US" sz="2200" b="0" strike="noStrike" spc="-1">
              <a:solidFill>
                <a:schemeClr val="dk1"/>
              </a:solidFill>
              <a:latin typeface="Calibri"/>
            </a:endParaRPr>
          </a:p>
        </p:txBody>
      </p:sp>
      <p:sp>
        <p:nvSpPr>
          <p:cNvPr id="21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All Launch Site Names</a:t>
            </a:r>
            <a:endParaRPr lang="en-US" sz="4000" b="0" strike="noStrike" spc="-1">
              <a:solidFill>
                <a:srgbClr val="000000"/>
              </a:solidFill>
              <a:latin typeface="Arial"/>
            </a:endParaRPr>
          </a:p>
        </p:txBody>
      </p:sp>
      <p:pic>
        <p:nvPicPr>
          <p:cNvPr id="216" name="Grafik 215"/>
          <p:cNvPicPr/>
          <p:nvPr/>
        </p:nvPicPr>
        <p:blipFill>
          <a:blip r:embed="rId3"/>
          <a:stretch/>
        </p:blipFill>
        <p:spPr>
          <a:xfrm>
            <a:off x="7858080" y="1825560"/>
            <a:ext cx="2991240" cy="2551320"/>
          </a:xfrm>
          <a:prstGeom prst="rect">
            <a:avLst/>
          </a:prstGeom>
          <a:ln w="0">
            <a:noFill/>
          </a:ln>
        </p:spPr>
      </p:pic>
      <p:sp>
        <p:nvSpPr>
          <p:cNvPr id="217" name="Textfeld 216"/>
          <p:cNvSpPr txBox="1"/>
          <p:nvPr/>
        </p:nvSpPr>
        <p:spPr>
          <a:xfrm>
            <a:off x="1273320" y="4687560"/>
            <a:ext cx="2709000" cy="1654560"/>
          </a:xfrm>
          <a:prstGeom prst="rect">
            <a:avLst/>
          </a:prstGeom>
          <a:noFill/>
          <a:ln w="0">
            <a:noFill/>
          </a:ln>
        </p:spPr>
        <p:txBody>
          <a:bodyPr lIns="90000" tIns="45000" rIns="90000" bIns="45000" anchor="t">
            <a:noAutofit/>
          </a:bodyPr>
          <a:lstStyle/>
          <a:p>
            <a:r>
              <a:rPr lang="en-US" sz="1600" b="0" strike="noStrike" spc="-1">
                <a:solidFill>
                  <a:srgbClr val="000000"/>
                </a:solidFill>
                <a:latin typeface="Liberation Mono;Courier New;DejaVu Sans Mono;Lucida Sans Typewriter"/>
              </a:rPr>
              <a:t>Launch_Site</a:t>
            </a:r>
            <a:endParaRPr lang="en-US" sz="1600" b="0" strike="noStrike" spc="-1">
              <a:solidFill>
                <a:srgbClr val="000000"/>
              </a:solidFill>
              <a:latin typeface="Liberation Mono;Courier New;DejaVu Sans Mono;Lucida Sans Typewriter"/>
              <a:ea typeface="Liberation Mono;Courier New;DejaVu Sans Mono;Lucida Sans Typewriter"/>
            </a:endParaRPr>
          </a:p>
          <a:p>
            <a:r>
              <a:rPr lang="en-US" sz="1600" b="0" strike="noStrike" spc="-1">
                <a:solidFill>
                  <a:srgbClr val="000000"/>
                </a:solidFill>
                <a:latin typeface="Liberation Mono;Courier New;DejaVu Sans Mono;Lucida Sans Typewriter"/>
              </a:rPr>
              <a:t>CCAFS SLC-40    34</a:t>
            </a:r>
            <a:endParaRPr lang="en-US" sz="1600" b="0" strike="noStrike" spc="-1">
              <a:solidFill>
                <a:srgbClr val="000000"/>
              </a:solidFill>
              <a:latin typeface="Liberation Mono;Courier New;DejaVu Sans Mono;Lucida Sans Typewriter"/>
              <a:ea typeface="Liberation Mono;Courier New;DejaVu Sans Mono;Lucida Sans Typewriter"/>
            </a:endParaRPr>
          </a:p>
          <a:p>
            <a:r>
              <a:rPr lang="en-US" sz="1600" b="0" strike="noStrike" spc="-1">
                <a:solidFill>
                  <a:srgbClr val="000000"/>
                </a:solidFill>
                <a:latin typeface="Liberation Mono;Courier New;DejaVu Sans Mono;Lucida Sans Typewriter"/>
              </a:rPr>
              <a:t>CCAFS LC-40     26</a:t>
            </a:r>
            <a:endParaRPr lang="en-US" sz="1600" b="0" strike="noStrike" spc="-1">
              <a:solidFill>
                <a:srgbClr val="000000"/>
              </a:solidFill>
              <a:latin typeface="Liberation Mono;Courier New;DejaVu Sans Mono;Lucida Sans Typewriter"/>
              <a:ea typeface="Liberation Mono;Courier New;DejaVu Sans Mono;Lucida Sans Typewriter"/>
            </a:endParaRPr>
          </a:p>
          <a:p>
            <a:r>
              <a:rPr lang="en-US" sz="1600" b="0" strike="noStrike" spc="-1">
                <a:solidFill>
                  <a:srgbClr val="000000"/>
                </a:solidFill>
                <a:latin typeface="Liberation Mono;Courier New;DejaVu Sans Mono;Lucida Sans Typewriter"/>
              </a:rPr>
              <a:t>KSC LC-39A      25</a:t>
            </a:r>
            <a:endParaRPr lang="en-US" sz="1600" b="0" strike="noStrike" spc="-1">
              <a:solidFill>
                <a:srgbClr val="000000"/>
              </a:solidFill>
              <a:latin typeface="Liberation Mono;Courier New;DejaVu Sans Mono;Lucida Sans Typewriter"/>
              <a:ea typeface="Liberation Mono;Courier New;DejaVu Sans Mono;Lucida Sans Typewriter"/>
            </a:endParaRPr>
          </a:p>
          <a:p>
            <a:r>
              <a:rPr lang="en-US" sz="1600" b="0" strike="noStrike" spc="-1">
                <a:solidFill>
                  <a:srgbClr val="000000"/>
                </a:solidFill>
                <a:latin typeface="Liberation Mono;Courier New;DejaVu Sans Mono;Lucida Sans Typewriter"/>
              </a:rPr>
              <a:t>VAFB SLC-4E     16 </a:t>
            </a:r>
            <a:endParaRPr lang="en-US" sz="1600" b="0" strike="noStrike" spc="-1">
              <a:solidFill>
                <a:srgbClr val="000000"/>
              </a:solidFill>
              <a:latin typeface="Liberation Mono;Courier New;DejaVu Sans Mono;Lucida Sans Typewriter"/>
              <a:ea typeface="Liberation Mono;Courier New;DejaVu Sans Mono;Lucida Sans Typewriter"/>
            </a:endParaRPr>
          </a:p>
        </p:txBody>
      </p:sp>
      <p:sp>
        <p:nvSpPr>
          <p:cNvPr id="3" name="PlaceHolder 2"/>
          <p:cNvSpPr>
            <a:spLocks noGrp="1"/>
          </p:cNvSpPr>
          <p:nvPr>
            <p:ph type="sldNum" idx="1"/>
          </p:nvPr>
        </p:nvSpPr>
        <p:spPr/>
        <p:txBody>
          <a:bodyPr/>
          <a:lstStyle/>
          <a:p>
            <a:fld id="{9DD07BD2-253B-438E-8B13-571E7CE0BB75}" type="slidenum">
              <a:t>33</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18" name="PlaceHolder 1"/>
          <p:cNvSpPr>
            <a:spLocks noGrp="1"/>
          </p:cNvSpPr>
          <p:nvPr>
            <p:ph/>
          </p:nvPr>
        </p:nvSpPr>
        <p:spPr>
          <a:xfrm>
            <a:off x="655200" y="1509120"/>
            <a:ext cx="6821280" cy="3336120"/>
          </a:xfrm>
          <a:prstGeom prst="rect">
            <a:avLst/>
          </a:prstGeom>
          <a:noFill/>
          <a:ln w="0">
            <a:noFill/>
          </a:ln>
        </p:spPr>
        <p:txBody>
          <a:bodyPr lIns="90000" tIns="45000" rIns="90000" bIns="45000" anchor="t">
            <a:normAutofit/>
          </a:bodyPr>
          <a:lstStyle/>
          <a:p>
            <a:pPr indent="0" defTabSz="914400">
              <a:lnSpc>
                <a:spcPct val="100000"/>
              </a:lnSpc>
              <a:spcBef>
                <a:spcPts val="1400"/>
              </a:spcBef>
              <a:buNone/>
            </a:pPr>
            <a:r>
              <a:rPr lang="en-US" sz="2200" b="0" strike="noStrike" spc="-1">
                <a:solidFill>
                  <a:schemeClr val="accent3">
                    <a:lumMod val="25000"/>
                  </a:schemeClr>
                </a:solidFill>
                <a:latin typeface="Abadi"/>
              </a:rPr>
              <a:t>query_2 = \</a:t>
            </a:r>
            <a:endParaRPr lang="en-US" sz="2200" b="0" strike="noStrike" spc="-1">
              <a:solidFill>
                <a:schemeClr val="dk1"/>
              </a:solidFill>
              <a:latin typeface="Calibri"/>
            </a:endParaRPr>
          </a:p>
          <a:p>
            <a:pPr indent="0" defTabSz="914400">
              <a:lnSpc>
                <a:spcPct val="100000"/>
              </a:lnSpc>
              <a:spcBef>
                <a:spcPts val="1400"/>
              </a:spcBef>
              <a:buNone/>
            </a:pPr>
            <a:r>
              <a:rPr lang="en-US" sz="2200" b="0" strike="noStrike" spc="-1">
                <a:solidFill>
                  <a:schemeClr val="accent3">
                    <a:lumMod val="25000"/>
                  </a:schemeClr>
                </a:solidFill>
                <a:latin typeface="Abadi"/>
              </a:rPr>
              <a:t>"SELECT Launch_Site FROM SPACEXTABLE WHERE Launch_Site LIKE 'CCA%' LIMIT 5"</a:t>
            </a:r>
            <a:endParaRPr lang="en-US" sz="2200" b="0" strike="noStrike" spc="-1">
              <a:solidFill>
                <a:schemeClr val="dk1"/>
              </a:solidFill>
              <a:latin typeface="Calibri"/>
            </a:endParaRPr>
          </a:p>
          <a:p>
            <a:pPr indent="0" defTabSz="914400">
              <a:lnSpc>
                <a:spcPct val="100000"/>
              </a:lnSpc>
              <a:spcBef>
                <a:spcPts val="1417"/>
              </a:spcBef>
              <a:buNone/>
            </a:pPr>
            <a:r>
              <a:rPr lang="en-US" sz="2200" b="0" strike="noStrike" spc="-1">
                <a:solidFill>
                  <a:schemeClr val="accent3">
                    <a:lumMod val="25000"/>
                  </a:schemeClr>
                </a:solidFill>
                <a:latin typeface="Abadi"/>
              </a:rPr>
              <a:t>There are two sites: </a:t>
            </a:r>
            <a:r>
              <a:rPr sz="2200"/>
              <a:t/>
            </a:r>
            <a:br>
              <a:rPr sz="2200"/>
            </a:br>
            <a:r>
              <a:rPr lang="en-US" sz="2200" b="0" strike="noStrike" spc="-1">
                <a:solidFill>
                  <a:schemeClr val="accent3">
                    <a:lumMod val="25000"/>
                  </a:schemeClr>
                </a:solidFill>
                <a:latin typeface="Abadi"/>
              </a:rPr>
              <a:t> CCAFS LC-40, CCAFS SLC-40 </a:t>
            </a:r>
            <a:endParaRPr lang="en-US" sz="2200" b="0" strike="noStrike" spc="-1">
              <a:solidFill>
                <a:schemeClr val="dk1"/>
              </a:solidFill>
              <a:latin typeface="Liberation Mono;Courier New;DejaVu Sans Mono;Lucida Sans Typewriter"/>
              <a:ea typeface="Liberation Mono;Courier New;DejaVu Sans Mono;Lucida Sans Typewriter"/>
            </a:endParaRPr>
          </a:p>
          <a:p>
            <a:pPr indent="0" defTabSz="914400">
              <a:lnSpc>
                <a:spcPct val="100000"/>
              </a:lnSpc>
              <a:spcBef>
                <a:spcPts val="1417"/>
              </a:spcBef>
              <a:buNone/>
            </a:pPr>
            <a:r>
              <a:rPr lang="en-US" sz="2200" b="0" strike="noStrike" spc="-1">
                <a:solidFill>
                  <a:schemeClr val="accent3">
                    <a:lumMod val="25000"/>
                  </a:schemeClr>
                </a:solidFill>
                <a:latin typeface="Abadi"/>
              </a:rPr>
              <a:t>What does the launch sites have in common?</a:t>
            </a:r>
            <a:endParaRPr lang="en-US" sz="2200" b="0" strike="noStrike" spc="-1">
              <a:solidFill>
                <a:schemeClr val="dk1"/>
              </a:solidFill>
              <a:latin typeface="Liberation Mono;Courier New;DejaVu Sans Mono;Lucida Sans Typewriter"/>
              <a:ea typeface="Liberation Mono;Courier New;DejaVu Sans Mono;Lucida Sans Typewriter"/>
            </a:endParaRPr>
          </a:p>
        </p:txBody>
      </p:sp>
      <p:sp>
        <p:nvSpPr>
          <p:cNvPr id="2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Launch Site Names Begin with 'CCA'</a:t>
            </a:r>
            <a:endParaRPr lang="en-US" sz="4000" b="0" strike="noStrike" spc="-1">
              <a:solidFill>
                <a:srgbClr val="000000"/>
              </a:solidFill>
              <a:latin typeface="Arial"/>
            </a:endParaRPr>
          </a:p>
        </p:txBody>
      </p:sp>
      <p:pic>
        <p:nvPicPr>
          <p:cNvPr id="220" name="Grafik 219"/>
          <p:cNvPicPr/>
          <p:nvPr/>
        </p:nvPicPr>
        <p:blipFill>
          <a:blip r:embed="rId3"/>
          <a:stretch/>
        </p:blipFill>
        <p:spPr>
          <a:xfrm>
            <a:off x="8103960" y="1735200"/>
            <a:ext cx="3441240" cy="2690640"/>
          </a:xfrm>
          <a:prstGeom prst="rect">
            <a:avLst/>
          </a:prstGeom>
          <a:ln w="0">
            <a:noFill/>
          </a:ln>
        </p:spPr>
      </p:pic>
      <p:sp>
        <p:nvSpPr>
          <p:cNvPr id="3" name="PlaceHolder 2"/>
          <p:cNvSpPr>
            <a:spLocks noGrp="1"/>
          </p:cNvSpPr>
          <p:nvPr>
            <p:ph type="sldNum" idx="1"/>
          </p:nvPr>
        </p:nvSpPr>
        <p:spPr/>
        <p:txBody>
          <a:bodyPr/>
          <a:lstStyle/>
          <a:p>
            <a:fld id="{A2941BDB-AA35-444D-B53B-28F791C4BF5A}" type="slidenum">
              <a:t>34</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21" name="PlaceHolder 1"/>
          <p:cNvSpPr>
            <a:spLocks noGrp="1"/>
          </p:cNvSpPr>
          <p:nvPr>
            <p:ph/>
          </p:nvPr>
        </p:nvSpPr>
        <p:spPr>
          <a:xfrm>
            <a:off x="683640" y="1710720"/>
            <a:ext cx="10674360" cy="1725480"/>
          </a:xfrm>
          <a:prstGeom prst="rect">
            <a:avLst/>
          </a:prstGeom>
          <a:noFill/>
          <a:ln w="0">
            <a:noFill/>
          </a:ln>
        </p:spPr>
        <p:txBody>
          <a:bodyPr lIns="90000" tIns="45000" rIns="90000" bIns="45000" anchor="t">
            <a:normAutofit/>
          </a:bodyPr>
          <a:lstStyle/>
          <a:p>
            <a:pPr indent="0" defTabSz="914400">
              <a:lnSpc>
                <a:spcPct val="100000"/>
              </a:lnSpc>
              <a:spcBef>
                <a:spcPts val="1400"/>
              </a:spcBef>
              <a:buNone/>
            </a:pPr>
            <a:r>
              <a:rPr lang="en-US" sz="2200" b="0" strike="noStrike" spc="-1">
                <a:solidFill>
                  <a:schemeClr val="accent3">
                    <a:lumMod val="25000"/>
                  </a:schemeClr>
                </a:solidFill>
                <a:latin typeface="Abadi"/>
              </a:rPr>
              <a:t>The Total Payload Mass for the customer NASA is 48213 kg.</a:t>
            </a:r>
            <a:endParaRPr lang="en-US" sz="2200" b="0" strike="noStrike" spc="-1">
              <a:solidFill>
                <a:schemeClr val="dk1"/>
              </a:solidFill>
              <a:latin typeface="Calibri"/>
            </a:endParaRPr>
          </a:p>
          <a:p>
            <a:pPr indent="0" defTabSz="914400">
              <a:lnSpc>
                <a:spcPct val="100000"/>
              </a:lnSpc>
              <a:spcBef>
                <a:spcPts val="1400"/>
              </a:spcBef>
              <a:buNone/>
            </a:pPr>
            <a:r>
              <a:rPr lang="en-US" sz="2200" b="0" strike="noStrike" spc="-1">
                <a:solidFill>
                  <a:schemeClr val="accent3">
                    <a:lumMod val="25000"/>
                  </a:schemeClr>
                </a:solidFill>
                <a:latin typeface="Abadi"/>
              </a:rPr>
              <a:t>Several organizations of NASA are customers.</a:t>
            </a:r>
            <a:r>
              <a:rPr sz="2200"/>
              <a:t/>
            </a:r>
            <a:br>
              <a:rPr sz="2200"/>
            </a:br>
            <a:r>
              <a:rPr lang="en-US" sz="2200" b="0" strike="noStrike" spc="-1">
                <a:solidFill>
                  <a:schemeClr val="accent3">
                    <a:lumMod val="25000"/>
                  </a:schemeClr>
                </a:solidFill>
                <a:latin typeface="Abadi"/>
              </a:rPr>
              <a:t>It is necessary to summarize all NASA departments to calculate the total payload.</a:t>
            </a:r>
            <a:endParaRPr lang="en-US" sz="2200" b="0" strike="noStrike" spc="-1">
              <a:solidFill>
                <a:schemeClr val="dk1"/>
              </a:solidFill>
              <a:latin typeface="Calibri"/>
            </a:endParaRPr>
          </a:p>
        </p:txBody>
      </p:sp>
      <p:sp>
        <p:nvSpPr>
          <p:cNvPr id="22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Total Payload Mass</a:t>
            </a:r>
            <a:endParaRPr lang="en-US" sz="4000" b="0" strike="noStrike" spc="-1">
              <a:solidFill>
                <a:srgbClr val="000000"/>
              </a:solidFill>
              <a:latin typeface="Arial"/>
            </a:endParaRPr>
          </a:p>
        </p:txBody>
      </p:sp>
      <p:pic>
        <p:nvPicPr>
          <p:cNvPr id="223" name="Grafik 222"/>
          <p:cNvPicPr/>
          <p:nvPr/>
        </p:nvPicPr>
        <p:blipFill>
          <a:blip r:embed="rId3"/>
          <a:stretch/>
        </p:blipFill>
        <p:spPr>
          <a:xfrm rot="19800">
            <a:off x="460800" y="3985200"/>
            <a:ext cx="11507040" cy="2504160"/>
          </a:xfrm>
          <a:prstGeom prst="rect">
            <a:avLst/>
          </a:prstGeom>
          <a:ln w="0">
            <a:noFill/>
          </a:ln>
        </p:spPr>
      </p:pic>
      <p:sp>
        <p:nvSpPr>
          <p:cNvPr id="3" name="PlaceHolder 2"/>
          <p:cNvSpPr>
            <a:spLocks noGrp="1"/>
          </p:cNvSpPr>
          <p:nvPr>
            <p:ph type="sldNum" idx="1"/>
          </p:nvPr>
        </p:nvSpPr>
        <p:spPr/>
        <p:txBody>
          <a:bodyPr/>
          <a:lstStyle/>
          <a:p>
            <a:fld id="{FB4F59D0-BF65-4889-AACD-D243C51A44EE}" type="slidenum">
              <a:t>35</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24" name="PlaceHolder 1"/>
          <p:cNvSpPr>
            <a:spLocks noGrp="1"/>
          </p:cNvSpPr>
          <p:nvPr>
            <p:ph/>
          </p:nvPr>
        </p:nvSpPr>
        <p:spPr>
          <a:xfrm>
            <a:off x="770040" y="1825560"/>
            <a:ext cx="9745200" cy="1323360"/>
          </a:xfrm>
          <a:prstGeom prst="rect">
            <a:avLst/>
          </a:prstGeom>
          <a:noFill/>
          <a:ln w="0">
            <a:noFill/>
          </a:ln>
        </p:spPr>
        <p:txBody>
          <a:bodyPr lIns="90000" tIns="45000" rIns="90000" bIns="45000" anchor="t">
            <a:normAutofit/>
          </a:bodyPr>
          <a:lstStyle/>
          <a:p>
            <a:pPr indent="0" defTabSz="914400">
              <a:lnSpc>
                <a:spcPct val="100000"/>
              </a:lnSpc>
              <a:spcBef>
                <a:spcPts val="1400"/>
              </a:spcBef>
              <a:buNone/>
            </a:pPr>
            <a:r>
              <a:rPr lang="en-US" sz="2200" b="0" strike="noStrike" spc="-1">
                <a:solidFill>
                  <a:schemeClr val="accent3">
                    <a:lumMod val="25000"/>
                  </a:schemeClr>
                </a:solidFill>
                <a:latin typeface="Abadi"/>
              </a:rPr>
              <a:t>Calculate the average payload mass carried by booster version F9 v1.1</a:t>
            </a:r>
            <a:endParaRPr lang="en-US" sz="2200" b="0" strike="noStrike" spc="-1">
              <a:solidFill>
                <a:schemeClr val="dk1"/>
              </a:solidFill>
              <a:latin typeface="Calibri"/>
            </a:endParaRPr>
          </a:p>
          <a:p>
            <a:pPr indent="0" defTabSz="914400">
              <a:lnSpc>
                <a:spcPct val="100000"/>
              </a:lnSpc>
              <a:spcBef>
                <a:spcPts val="1417"/>
              </a:spcBef>
              <a:buNone/>
            </a:pPr>
            <a:r>
              <a:rPr lang="en-US" sz="2200" b="0" strike="noStrike" spc="-1">
                <a:solidFill>
                  <a:schemeClr val="accent3">
                    <a:lumMod val="25000"/>
                  </a:schemeClr>
                </a:solidFill>
                <a:latin typeface="Abadi"/>
              </a:rPr>
              <a:t>The mass is 2928.4 kg.</a:t>
            </a:r>
            <a:endParaRPr lang="en-US" sz="2200" b="0" strike="noStrike" spc="-1">
              <a:solidFill>
                <a:schemeClr val="dk1"/>
              </a:solidFill>
              <a:latin typeface="Liberation Mono;Courier New;DejaVu Sans Mono;Lucida Sans Typewriter"/>
              <a:ea typeface="Liberation Mono;Courier New;DejaVu Sans Mono;Lucida Sans Typewriter"/>
            </a:endParaRPr>
          </a:p>
          <a:p>
            <a:pPr indent="0" defTabSz="914400">
              <a:lnSpc>
                <a:spcPct val="100000"/>
              </a:lnSpc>
              <a:spcBef>
                <a:spcPts val="1417"/>
              </a:spcBef>
              <a:buNone/>
            </a:pPr>
            <a:endParaRPr lang="en-US" sz="2200" b="0" strike="noStrike" spc="-1">
              <a:solidFill>
                <a:schemeClr val="dk1"/>
              </a:solidFill>
              <a:latin typeface="Liberation Mono;Courier New;DejaVu Sans Mono;Lucida Sans Typewriter"/>
              <a:ea typeface="Liberation Mono;Courier New;DejaVu Sans Mono;Lucida Sans Typewriter"/>
            </a:endParaRPr>
          </a:p>
          <a:p>
            <a:pPr indent="0" defTabSz="914400">
              <a:lnSpc>
                <a:spcPct val="100000"/>
              </a:lnSpc>
              <a:spcBef>
                <a:spcPts val="1417"/>
              </a:spcBef>
              <a:buNone/>
            </a:pPr>
            <a:endParaRPr lang="en-US" sz="2200" b="0" strike="noStrike" spc="-1">
              <a:solidFill>
                <a:schemeClr val="dk1"/>
              </a:solidFill>
              <a:latin typeface="Liberation Mono;Courier New;DejaVu Sans Mono;Lucida Sans Typewriter"/>
              <a:ea typeface="Liberation Mono;Courier New;DejaVu Sans Mono;Lucida Sans Typewriter"/>
            </a:endParaRPr>
          </a:p>
          <a:p>
            <a:pPr indent="0" defTabSz="914400">
              <a:lnSpc>
                <a:spcPct val="100000"/>
              </a:lnSpc>
              <a:spcBef>
                <a:spcPts val="1400"/>
              </a:spcBef>
              <a:buNone/>
            </a:pPr>
            <a:endParaRPr lang="en-US" sz="2200" b="0" strike="noStrike" spc="-1">
              <a:solidFill>
                <a:schemeClr val="dk1"/>
              </a:solidFill>
              <a:latin typeface="Calibri"/>
            </a:endParaRPr>
          </a:p>
        </p:txBody>
      </p:sp>
      <p:sp>
        <p:nvSpPr>
          <p:cNvPr id="22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Average Payload Mass by F9 v1.1</a:t>
            </a:r>
            <a:endParaRPr lang="en-US" sz="4000" b="0" strike="noStrike" spc="-1">
              <a:solidFill>
                <a:srgbClr val="000000"/>
              </a:solidFill>
              <a:latin typeface="Arial"/>
            </a:endParaRPr>
          </a:p>
        </p:txBody>
      </p:sp>
      <p:pic>
        <p:nvPicPr>
          <p:cNvPr id="226" name="Grafik 225"/>
          <p:cNvPicPr/>
          <p:nvPr/>
        </p:nvPicPr>
        <p:blipFill>
          <a:blip r:embed="rId3"/>
          <a:stretch/>
        </p:blipFill>
        <p:spPr>
          <a:xfrm>
            <a:off x="897480" y="3383280"/>
            <a:ext cx="10694160" cy="1936440"/>
          </a:xfrm>
          <a:prstGeom prst="rect">
            <a:avLst/>
          </a:prstGeom>
          <a:ln w="0">
            <a:noFill/>
          </a:ln>
        </p:spPr>
      </p:pic>
      <p:sp>
        <p:nvSpPr>
          <p:cNvPr id="3" name="PlaceHolder 2"/>
          <p:cNvSpPr>
            <a:spLocks noGrp="1"/>
          </p:cNvSpPr>
          <p:nvPr>
            <p:ph type="sldNum" idx="1"/>
          </p:nvPr>
        </p:nvSpPr>
        <p:spPr/>
        <p:txBody>
          <a:bodyPr/>
          <a:lstStyle/>
          <a:p>
            <a:fld id="{DBF02C04-D850-4A90-8267-EE01071F8557}" type="slidenum">
              <a:t>36</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27" name="PlaceHolder 1"/>
          <p:cNvSpPr>
            <a:spLocks noGrp="1"/>
          </p:cNvSpPr>
          <p:nvPr>
            <p:ph/>
          </p:nvPr>
        </p:nvSpPr>
        <p:spPr>
          <a:xfrm>
            <a:off x="930960" y="1356480"/>
            <a:ext cx="9745200" cy="1706040"/>
          </a:xfrm>
          <a:prstGeom prst="rect">
            <a:avLst/>
          </a:prstGeom>
          <a:noFill/>
          <a:ln w="0">
            <a:noFill/>
          </a:ln>
        </p:spPr>
        <p:txBody>
          <a:bodyPr lIns="91440" tIns="45720" rIns="91440" bIns="45720" anchor="t">
            <a:normAutofit fontScale="87222" lnSpcReduction="10000"/>
          </a:bodyPr>
          <a:lstStyle/>
          <a:p>
            <a:pPr indent="0" defTabSz="914400">
              <a:lnSpc>
                <a:spcPct val="100000"/>
              </a:lnSpc>
              <a:spcBef>
                <a:spcPts val="1400"/>
              </a:spcBef>
              <a:buNone/>
            </a:pPr>
            <a:r>
              <a:rPr lang="en-US" sz="2200" b="0" strike="noStrike" spc="-1">
                <a:solidFill>
                  <a:schemeClr val="accent3">
                    <a:lumMod val="25000"/>
                  </a:schemeClr>
                </a:solidFill>
                <a:latin typeface="Abadi"/>
              </a:rPr>
              <a:t>Find the dates of the first successful landing outcome on ground pad</a:t>
            </a:r>
            <a:endParaRPr lang="en-US" sz="2200" b="0" strike="noStrike" spc="-1">
              <a:solidFill>
                <a:schemeClr val="dk1"/>
              </a:solidFill>
              <a:latin typeface="Calibri"/>
            </a:endParaRPr>
          </a:p>
          <a:p>
            <a:pPr indent="0" defTabSz="914400">
              <a:lnSpc>
                <a:spcPct val="100000"/>
              </a:lnSpc>
              <a:spcBef>
                <a:spcPts val="1191"/>
              </a:spcBef>
              <a:spcAft>
                <a:spcPts val="992"/>
              </a:spcAft>
              <a:buNone/>
            </a:pPr>
            <a:r>
              <a:rPr lang="en-US" sz="2200" b="0" strike="noStrike" spc="-1">
                <a:solidFill>
                  <a:schemeClr val="accent3">
                    <a:lumMod val="25000"/>
                  </a:schemeClr>
                </a:solidFill>
                <a:latin typeface="Abadi"/>
                <a:ea typeface="Microsoft YaHei"/>
              </a:rPr>
              <a:t>The </a:t>
            </a:r>
            <a:r>
              <a:rPr lang="en-US" sz="2200" b="0" strike="noStrike" spc="-1">
                <a:solidFill>
                  <a:schemeClr val="accent3">
                    <a:lumMod val="25000"/>
                  </a:schemeClr>
                </a:solidFill>
                <a:latin typeface="Abadi"/>
              </a:rPr>
              <a:t>the first successful landing outcome on ground pad was: 2015-12-22. </a:t>
            </a:r>
            <a:endParaRPr lang="en-US" sz="2200" b="0" strike="noStrike" spc="-1">
              <a:solidFill>
                <a:schemeClr val="dk1"/>
              </a:solidFill>
              <a:latin typeface="Calibri"/>
            </a:endParaRPr>
          </a:p>
          <a:p>
            <a:pPr indent="0" defTabSz="914400">
              <a:lnSpc>
                <a:spcPct val="100000"/>
              </a:lnSpc>
              <a:spcBef>
                <a:spcPts val="1191"/>
              </a:spcBef>
              <a:spcAft>
                <a:spcPts val="992"/>
              </a:spcAft>
              <a:buNone/>
            </a:pPr>
            <a:r>
              <a:rPr lang="en-US" sz="2200" b="0" strike="noStrike" spc="-1">
                <a:solidFill>
                  <a:schemeClr val="accent3">
                    <a:lumMod val="25000"/>
                  </a:schemeClr>
                </a:solidFill>
                <a:latin typeface="Abadi"/>
              </a:rPr>
              <a:t>It highlights SpaceX's progress in achieving reusable rocket technology, reducing costs, and advancing space exploration. </a:t>
            </a:r>
            <a:endParaRPr lang="en-US" sz="2200" b="0" strike="noStrike" spc="-1">
              <a:solidFill>
                <a:schemeClr val="dk1"/>
              </a:solidFill>
              <a:latin typeface="Calibri"/>
            </a:endParaRPr>
          </a:p>
          <a:p>
            <a:pPr indent="0" defTabSz="914400">
              <a:lnSpc>
                <a:spcPct val="100000"/>
              </a:lnSpc>
              <a:spcBef>
                <a:spcPts val="1400"/>
              </a:spcBef>
              <a:buNone/>
            </a:pPr>
            <a:endParaRPr lang="en-US" sz="2200" b="0" strike="noStrike" spc="-1">
              <a:solidFill>
                <a:schemeClr val="dk1"/>
              </a:solidFill>
              <a:latin typeface="Calibri"/>
            </a:endParaRPr>
          </a:p>
        </p:txBody>
      </p:sp>
      <p:sp>
        <p:nvSpPr>
          <p:cNvPr id="22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First Successful Ground Landing Date</a:t>
            </a:r>
            <a:endParaRPr lang="en-US" sz="4000" b="0" strike="noStrike" spc="-1">
              <a:solidFill>
                <a:srgbClr val="000000"/>
              </a:solidFill>
              <a:latin typeface="Arial"/>
            </a:endParaRPr>
          </a:p>
        </p:txBody>
      </p:sp>
      <p:pic>
        <p:nvPicPr>
          <p:cNvPr id="229" name="Grafik 228"/>
          <p:cNvPicPr/>
          <p:nvPr/>
        </p:nvPicPr>
        <p:blipFill>
          <a:blip r:embed="rId3"/>
          <a:stretch/>
        </p:blipFill>
        <p:spPr>
          <a:xfrm>
            <a:off x="1063440" y="3385440"/>
            <a:ext cx="9099720" cy="2549160"/>
          </a:xfrm>
          <a:prstGeom prst="rect">
            <a:avLst/>
          </a:prstGeom>
          <a:ln w="0">
            <a:noFill/>
          </a:ln>
        </p:spPr>
      </p:pic>
      <p:sp>
        <p:nvSpPr>
          <p:cNvPr id="3" name="PlaceHolder 2"/>
          <p:cNvSpPr>
            <a:spLocks noGrp="1"/>
          </p:cNvSpPr>
          <p:nvPr>
            <p:ph type="sldNum" idx="1"/>
          </p:nvPr>
        </p:nvSpPr>
        <p:spPr/>
        <p:txBody>
          <a:bodyPr/>
          <a:lstStyle/>
          <a:p>
            <a:fld id="{F7ECC671-919C-4A42-886D-F4E6B5A7D888}" type="slidenum">
              <a:t>37</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30" name="PlaceHolder 1"/>
          <p:cNvSpPr>
            <a:spLocks noGrp="1"/>
          </p:cNvSpPr>
          <p:nvPr>
            <p:ph/>
          </p:nvPr>
        </p:nvSpPr>
        <p:spPr>
          <a:xfrm>
            <a:off x="820800" y="1635120"/>
            <a:ext cx="3765960" cy="4680720"/>
          </a:xfrm>
          <a:prstGeom prst="rect">
            <a:avLst/>
          </a:prstGeom>
          <a:noFill/>
          <a:ln w="0">
            <a:noFill/>
          </a:ln>
        </p:spPr>
        <p:txBody>
          <a:bodyPr lIns="91440" tIns="45720" rIns="91440" bIns="45720" anchor="t">
            <a:normAutofit fontScale="98333" lnSpcReduction="10000"/>
          </a:bodyPr>
          <a:lstStyle/>
          <a:p>
            <a:pPr indent="0" defTabSz="914400">
              <a:lnSpc>
                <a:spcPct val="100000"/>
              </a:lnSpc>
              <a:spcBef>
                <a:spcPts val="1191"/>
              </a:spcBef>
              <a:spcAft>
                <a:spcPts val="992"/>
              </a:spcAft>
              <a:buNone/>
            </a:pPr>
            <a:r>
              <a:rPr lang="en-US" sz="2200" b="0" strike="noStrike" spc="-1">
                <a:solidFill>
                  <a:schemeClr val="accent3">
                    <a:lumMod val="25000"/>
                  </a:schemeClr>
                </a:solidFill>
                <a:latin typeface="Abadi"/>
              </a:rPr>
              <a:t>It demonstrates SpaceX's success in landing rockets on drone ships under specific payload conditions, which are challenging because of the additional precision required at sea.</a:t>
            </a:r>
            <a:endParaRPr lang="en-US" sz="2200" b="0" strike="noStrike" spc="-1">
              <a:solidFill>
                <a:schemeClr val="dk1"/>
              </a:solidFill>
              <a:latin typeface="Calibri"/>
            </a:endParaRPr>
          </a:p>
          <a:p>
            <a:pPr indent="0" defTabSz="914400">
              <a:lnSpc>
                <a:spcPct val="100000"/>
              </a:lnSpc>
              <a:spcBef>
                <a:spcPts val="1191"/>
              </a:spcBef>
              <a:spcAft>
                <a:spcPts val="992"/>
              </a:spcAft>
              <a:buNone/>
            </a:pPr>
            <a:r>
              <a:rPr lang="en-US" sz="2200" b="0" strike="noStrike" spc="-1">
                <a:solidFill>
                  <a:schemeClr val="accent3">
                    <a:lumMod val="25000"/>
                  </a:schemeClr>
                </a:solidFill>
                <a:latin typeface="Abadi"/>
              </a:rPr>
              <a:t>This list is a testament to SpaceX's engineering prowess and its achievements in reusability and precision landing technology. </a:t>
            </a:r>
            <a:endParaRPr lang="en-US" sz="2200" b="0" strike="noStrike" spc="-1">
              <a:solidFill>
                <a:schemeClr val="dk1"/>
              </a:solidFill>
              <a:latin typeface="Calibri"/>
            </a:endParaRPr>
          </a:p>
        </p:txBody>
      </p:sp>
      <p:sp>
        <p:nvSpPr>
          <p:cNvPr id="23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5255" lnSpcReduction="20000"/>
          </a:bodyPr>
          <a:lstStyle/>
          <a:p>
            <a:pPr defTabSz="914400">
              <a:lnSpc>
                <a:spcPct val="90000"/>
              </a:lnSpc>
            </a:pPr>
            <a:r>
              <a:rPr lang="en-US" sz="4000" b="0" strike="noStrike" spc="-1">
                <a:solidFill>
                  <a:srgbClr val="0B49CB"/>
                </a:solidFill>
                <a:latin typeface="Abadi"/>
                <a:ea typeface="IBM Plex Mono SemiBold"/>
              </a:rPr>
              <a:t>Successful Drone Ship Landing with Payload between 4000 and 6000</a:t>
            </a:r>
            <a:endParaRPr lang="en-US" sz="4000" b="0" strike="noStrike" spc="-1">
              <a:solidFill>
                <a:srgbClr val="000000"/>
              </a:solidFill>
              <a:latin typeface="Arial"/>
            </a:endParaRPr>
          </a:p>
        </p:txBody>
      </p:sp>
      <p:pic>
        <p:nvPicPr>
          <p:cNvPr id="232" name="Grafik 231"/>
          <p:cNvPicPr/>
          <p:nvPr/>
        </p:nvPicPr>
        <p:blipFill>
          <a:blip r:embed="rId3"/>
          <a:stretch/>
        </p:blipFill>
        <p:spPr>
          <a:xfrm>
            <a:off x="4729320" y="1677600"/>
            <a:ext cx="6780240" cy="3788280"/>
          </a:xfrm>
          <a:prstGeom prst="rect">
            <a:avLst/>
          </a:prstGeom>
          <a:ln w="0">
            <a:noFill/>
          </a:ln>
        </p:spPr>
      </p:pic>
      <p:sp>
        <p:nvSpPr>
          <p:cNvPr id="3" name="PlaceHolder 2"/>
          <p:cNvSpPr>
            <a:spLocks noGrp="1"/>
          </p:cNvSpPr>
          <p:nvPr>
            <p:ph type="sldNum" idx="1"/>
          </p:nvPr>
        </p:nvSpPr>
        <p:spPr/>
        <p:txBody>
          <a:bodyPr/>
          <a:lstStyle/>
          <a:p>
            <a:fld id="{39BF652B-CB58-4211-B233-B27E421F9155}" type="slidenum">
              <a:t>38</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33" name="PlaceHolder 1"/>
          <p:cNvSpPr>
            <a:spLocks noGrp="1"/>
          </p:cNvSpPr>
          <p:nvPr>
            <p:ph/>
          </p:nvPr>
        </p:nvSpPr>
        <p:spPr>
          <a:xfrm>
            <a:off x="770040" y="1825560"/>
            <a:ext cx="4314960" cy="4350960"/>
          </a:xfrm>
          <a:prstGeom prst="rect">
            <a:avLst/>
          </a:prstGeom>
          <a:noFill/>
          <a:ln w="0">
            <a:noFill/>
          </a:ln>
        </p:spPr>
        <p:txBody>
          <a:bodyPr lIns="90000" tIns="45000" rIns="90000" bIns="45000" anchor="t">
            <a:normAutofit/>
          </a:bodyPr>
          <a:lstStyle/>
          <a:p>
            <a:pPr indent="0" defTabSz="914400">
              <a:lnSpc>
                <a:spcPct val="100000"/>
              </a:lnSpc>
              <a:spcBef>
                <a:spcPts val="1191"/>
              </a:spcBef>
              <a:spcAft>
                <a:spcPts val="992"/>
              </a:spcAft>
              <a:buNone/>
            </a:pPr>
            <a:r>
              <a:rPr lang="en-US" sz="2200" b="0" strike="noStrike" spc="-1">
                <a:solidFill>
                  <a:schemeClr val="accent3">
                    <a:lumMod val="25000"/>
                  </a:schemeClr>
                </a:solidFill>
                <a:latin typeface="Abadi"/>
              </a:rPr>
              <a:t>Provides a high-level view of SpaceX's mission success rate, crucial for assessing performance and reliability. </a:t>
            </a:r>
            <a:endParaRPr lang="en-US" sz="2200" b="0" strike="noStrike" spc="-1">
              <a:solidFill>
                <a:schemeClr val="dk1"/>
              </a:solidFill>
              <a:latin typeface="Calibri"/>
            </a:endParaRPr>
          </a:p>
          <a:p>
            <a:pPr indent="0" defTabSz="914400">
              <a:lnSpc>
                <a:spcPct val="100000"/>
              </a:lnSpc>
              <a:spcBef>
                <a:spcPts val="1191"/>
              </a:spcBef>
              <a:spcAft>
                <a:spcPts val="992"/>
              </a:spcAft>
              <a:buNone/>
            </a:pPr>
            <a:r>
              <a:rPr lang="en-US" sz="2200" b="0" strike="noStrike" spc="-1">
                <a:solidFill>
                  <a:schemeClr val="accent3">
                    <a:lumMod val="25000"/>
                  </a:schemeClr>
                </a:solidFill>
                <a:latin typeface="Abadi"/>
              </a:rPr>
              <a:t>Highlights failure counts, which may point to areas for improvement or investigation. </a:t>
            </a:r>
            <a:endParaRPr lang="en-US" sz="2200" b="0" strike="noStrike" spc="-1">
              <a:solidFill>
                <a:schemeClr val="dk1"/>
              </a:solidFill>
              <a:latin typeface="Calibri"/>
            </a:endParaRPr>
          </a:p>
        </p:txBody>
      </p:sp>
      <p:sp>
        <p:nvSpPr>
          <p:cNvPr id="23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7756" lnSpcReduction="10000"/>
          </a:bodyPr>
          <a:lstStyle/>
          <a:p>
            <a:pPr defTabSz="914400">
              <a:lnSpc>
                <a:spcPct val="90000"/>
              </a:lnSpc>
            </a:pPr>
            <a:r>
              <a:rPr lang="en-US" sz="4000" b="0" strike="noStrike" spc="-1">
                <a:solidFill>
                  <a:srgbClr val="0B49CB"/>
                </a:solidFill>
                <a:latin typeface="Abadi"/>
                <a:ea typeface="IBM Plex Mono SemiBold"/>
              </a:rPr>
              <a:t>Total Number of Successful and Failure Mission Outcomes</a:t>
            </a:r>
            <a:endParaRPr lang="en-US" sz="4000" b="0" strike="noStrike" spc="-1">
              <a:solidFill>
                <a:srgbClr val="000000"/>
              </a:solidFill>
              <a:latin typeface="Arial"/>
            </a:endParaRPr>
          </a:p>
        </p:txBody>
      </p:sp>
      <p:pic>
        <p:nvPicPr>
          <p:cNvPr id="235" name="Grafik 234"/>
          <p:cNvPicPr/>
          <p:nvPr/>
        </p:nvPicPr>
        <p:blipFill>
          <a:blip r:embed="rId3"/>
          <a:stretch/>
        </p:blipFill>
        <p:spPr>
          <a:xfrm>
            <a:off x="5592240" y="1615320"/>
            <a:ext cx="6055920" cy="4216680"/>
          </a:xfrm>
          <a:prstGeom prst="rect">
            <a:avLst/>
          </a:prstGeom>
          <a:ln w="0">
            <a:noFill/>
          </a:ln>
        </p:spPr>
      </p:pic>
      <p:sp>
        <p:nvSpPr>
          <p:cNvPr id="3" name="PlaceHolder 2"/>
          <p:cNvSpPr>
            <a:spLocks noGrp="1"/>
          </p:cNvSpPr>
          <p:nvPr>
            <p:ph type="sldNum" idx="1"/>
          </p:nvPr>
        </p:nvSpPr>
        <p:spPr/>
        <p:txBody>
          <a:bodyPr/>
          <a:lstStyle/>
          <a:p>
            <a:fld id="{5733DCDC-4ABC-4A36-B7FC-897F0C10D6DE}" type="slidenum">
              <a:t>39</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79" name="PlaceHolder 1"/>
          <p:cNvSpPr>
            <a:spLocks noGrp="1"/>
          </p:cNvSpPr>
          <p:nvPr>
            <p:ph type="sldNum" idx="4294967295"/>
          </p:nvPr>
        </p:nvSpPr>
        <p:spPr>
          <a:xfrm>
            <a:off x="8714880" y="6025680"/>
            <a:ext cx="2742840" cy="40140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600" b="0" strike="noStrike" spc="-1">
                <a:solidFill>
                  <a:srgbClr val="1C7DDB"/>
                </a:solidFill>
                <a:latin typeface="Abadi"/>
              </a:defRPr>
            </a:lvl1pPr>
          </a:lstStyle>
          <a:p>
            <a:pPr indent="0" algn="r" defTabSz="914400">
              <a:lnSpc>
                <a:spcPct val="100000"/>
              </a:lnSpc>
              <a:spcAft>
                <a:spcPts val="601"/>
              </a:spcAft>
              <a:buNone/>
            </a:pPr>
            <a:fld id="{5553825B-E09D-4FE9-B3F8-D76D1469C256}" type="slidenum">
              <a:rPr lang="en-US" sz="1600" b="0" strike="noStrike" spc="-1">
                <a:solidFill>
                  <a:srgbClr val="1C7DDB"/>
                </a:solidFill>
                <a:latin typeface="Abadi"/>
              </a:rPr>
              <a:t>4</a:t>
            </a:fld>
            <a:endParaRPr lang="en-US" sz="1600" b="0" strike="noStrike" spc="-1">
              <a:solidFill>
                <a:srgbClr val="000000"/>
              </a:solidFill>
              <a:latin typeface="Times New Roman"/>
            </a:endParaRPr>
          </a:p>
        </p:txBody>
      </p:sp>
      <p:sp>
        <p:nvSpPr>
          <p:cNvPr id="80" name="Content Placeholder 2"/>
          <p:cNvSpPr/>
          <p:nvPr/>
        </p:nvSpPr>
        <p:spPr>
          <a:xfrm>
            <a:off x="770039" y="1399004"/>
            <a:ext cx="10515241" cy="5251827"/>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marL="228600" indent="-228600">
              <a:spcBef>
                <a:spcPts val="1400"/>
              </a:spcBef>
              <a:buClr>
                <a:srgbClr val="292929"/>
              </a:buClr>
              <a:buFont typeface="Arial"/>
              <a:buChar char="•"/>
            </a:pPr>
            <a:endParaRPr lang="en-US" sz="1200" spc="-1" dirty="0">
              <a:solidFill>
                <a:srgbClr val="000000"/>
              </a:solidFill>
              <a:latin typeface="Abadi"/>
            </a:endParaRPr>
          </a:p>
        </p:txBody>
      </p:sp>
      <p:sp>
        <p:nvSpPr>
          <p:cNvPr id="81" name="Title 1"/>
          <p:cNvSpPr/>
          <p:nvPr/>
        </p:nvSpPr>
        <p:spPr>
          <a:xfrm>
            <a:off x="770039" y="626613"/>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nSpc>
                <a:spcPct val="90000"/>
              </a:lnSpc>
            </a:pPr>
            <a:r>
              <a:rPr lang="en-US" sz="2400" b="0" strike="noStrike" spc="-1" dirty="0" smtClean="0">
                <a:solidFill>
                  <a:srgbClr val="0B49CB"/>
                </a:solidFill>
                <a:latin typeface="Abadi"/>
                <a:ea typeface="IBM Plex Mono SemiBold"/>
              </a:rPr>
              <a:t>Executive Summary - </a:t>
            </a:r>
            <a:r>
              <a:rPr lang="en-US" sz="2400" spc="-1" dirty="0" smtClean="0">
                <a:solidFill>
                  <a:srgbClr val="0B49CB"/>
                </a:solidFill>
                <a:latin typeface="Abadi"/>
                <a:ea typeface="IBM Plex Mono SemiBold"/>
              </a:rPr>
              <a:t>Summary </a:t>
            </a:r>
            <a:r>
              <a:rPr lang="en-US" sz="2400" spc="-1" dirty="0">
                <a:solidFill>
                  <a:srgbClr val="0B49CB"/>
                </a:solidFill>
                <a:latin typeface="Abadi"/>
                <a:ea typeface="IBM Plex Mono SemiBold"/>
              </a:rPr>
              <a:t>of </a:t>
            </a:r>
            <a:r>
              <a:rPr lang="en-US" sz="2400" spc="-1" dirty="0" smtClean="0">
                <a:solidFill>
                  <a:srgbClr val="0B49CB"/>
                </a:solidFill>
                <a:latin typeface="Abadi"/>
                <a:ea typeface="IBM Plex Mono SemiBold"/>
              </a:rPr>
              <a:t>results</a:t>
            </a:r>
            <a:endParaRPr lang="en-US" sz="2400" spc="-1" dirty="0">
              <a:solidFill>
                <a:srgbClr val="0B49CB"/>
              </a:solidFill>
              <a:latin typeface="Abadi"/>
              <a:ea typeface="IBM Plex Mono SemiBold"/>
            </a:endParaRPr>
          </a:p>
          <a:p>
            <a:pPr defTabSz="914400">
              <a:lnSpc>
                <a:spcPct val="90000"/>
              </a:lnSpc>
            </a:pPr>
            <a:r>
              <a:rPr lang="en-US" sz="2400" b="0" strike="noStrike" spc="-1" dirty="0" smtClean="0">
                <a:solidFill>
                  <a:srgbClr val="0B49CB"/>
                </a:solidFill>
                <a:latin typeface="Abadi"/>
                <a:ea typeface="IBM Plex Mono SemiBold"/>
              </a:rPr>
              <a:t>   </a:t>
            </a:r>
            <a:endParaRPr lang="en-US" sz="2400" b="0" strike="noStrike" spc="-1" dirty="0">
              <a:solidFill>
                <a:srgbClr val="000000"/>
              </a:solidFill>
              <a:latin typeface="Arial"/>
            </a:endParaRPr>
          </a:p>
        </p:txBody>
      </p:sp>
      <p:sp>
        <p:nvSpPr>
          <p:cNvPr id="5" name="Rechteck 4"/>
          <p:cNvSpPr/>
          <p:nvPr/>
        </p:nvSpPr>
        <p:spPr>
          <a:xfrm>
            <a:off x="710060" y="1399004"/>
            <a:ext cx="10635198" cy="4832092"/>
          </a:xfrm>
          <a:prstGeom prst="rect">
            <a:avLst/>
          </a:prstGeom>
        </p:spPr>
        <p:txBody>
          <a:bodyPr wrap="square">
            <a:spAutoFit/>
          </a:bodyPr>
          <a:lstStyle/>
          <a:p>
            <a:pPr marL="171450" indent="-171450">
              <a:buFont typeface="Arial" panose="020B0604020202020204" pitchFamily="34" charset="0"/>
              <a:buChar char="•"/>
            </a:pPr>
            <a:endParaRPr lang="en-US" sz="1400" dirty="0">
              <a:latin typeface="Abadi"/>
            </a:endParaRPr>
          </a:p>
          <a:p>
            <a:pPr marL="171450" indent="-171450">
              <a:buFont typeface="Arial" panose="020B0604020202020204" pitchFamily="34" charset="0"/>
              <a:buChar char="•"/>
            </a:pPr>
            <a:r>
              <a:rPr lang="en-US" sz="1400" b="1" dirty="0" smtClean="0">
                <a:latin typeface="Abadi"/>
              </a:rPr>
              <a:t>Model Performance:</a:t>
            </a:r>
          </a:p>
          <a:p>
            <a:pPr marL="628650" lvl="1" indent="-171450">
              <a:buFont typeface="Arial" panose="020B0604020202020204" pitchFamily="34" charset="0"/>
              <a:buChar char="•"/>
            </a:pPr>
            <a:r>
              <a:rPr lang="en-US" sz="1400" dirty="0" smtClean="0">
                <a:latin typeface="Abadi"/>
              </a:rPr>
              <a:t>The </a:t>
            </a:r>
            <a:r>
              <a:rPr lang="en-US" sz="1400" dirty="0">
                <a:latin typeface="Abadi"/>
              </a:rPr>
              <a:t>Decision Tree classifier achieved the best accuracy (83.3%) among all tested models, including </a:t>
            </a:r>
            <a:r>
              <a:rPr lang="en-US" sz="1400" dirty="0" err="1">
                <a:latin typeface="Abadi"/>
              </a:rPr>
              <a:t>KNN</a:t>
            </a:r>
            <a:r>
              <a:rPr lang="en-US" sz="1400" dirty="0">
                <a:latin typeface="Abadi"/>
              </a:rPr>
              <a:t>, </a:t>
            </a:r>
            <a:r>
              <a:rPr lang="en-US" sz="1400" dirty="0" err="1">
                <a:latin typeface="Abadi"/>
              </a:rPr>
              <a:t>SVM</a:t>
            </a:r>
            <a:r>
              <a:rPr lang="en-US" sz="1400" dirty="0">
                <a:latin typeface="Abadi"/>
              </a:rPr>
              <a:t>, and Logistic Regression.</a:t>
            </a:r>
          </a:p>
          <a:p>
            <a:pPr marL="628650" lvl="1" indent="-171450">
              <a:buFont typeface="Arial" panose="020B0604020202020204" pitchFamily="34" charset="0"/>
              <a:buChar char="•"/>
            </a:pPr>
            <a:r>
              <a:rPr lang="en-US" sz="1400" dirty="0" smtClean="0">
                <a:latin typeface="Abadi"/>
              </a:rPr>
              <a:t>It </a:t>
            </a:r>
            <a:r>
              <a:rPr lang="en-US" sz="1400" dirty="0">
                <a:latin typeface="Abadi"/>
              </a:rPr>
              <a:t>excelled in identifying successful launches (precision: 92.3%, recall: 85.7%), making it highly reliable for predicting successful outcomes.</a:t>
            </a:r>
          </a:p>
          <a:p>
            <a:pPr marL="171450" indent="-171450">
              <a:buFont typeface="Arial" panose="020B0604020202020204" pitchFamily="34" charset="0"/>
              <a:buChar char="•"/>
            </a:pPr>
            <a:endParaRPr lang="en-US" sz="1400" dirty="0">
              <a:latin typeface="Abadi"/>
            </a:endParaRPr>
          </a:p>
          <a:p>
            <a:pPr marL="171450" indent="-171450">
              <a:buFont typeface="Arial" panose="020B0604020202020204" pitchFamily="34" charset="0"/>
              <a:buChar char="•"/>
            </a:pPr>
            <a:r>
              <a:rPr lang="en-US" sz="1400" b="1" dirty="0" smtClean="0">
                <a:latin typeface="Abadi"/>
              </a:rPr>
              <a:t>Predictive Insights:</a:t>
            </a:r>
            <a:endParaRPr lang="en-US" sz="1400" b="1" dirty="0">
              <a:latin typeface="Abadi"/>
            </a:endParaRPr>
          </a:p>
          <a:p>
            <a:pPr marL="171450" indent="-171450">
              <a:buFont typeface="Arial" panose="020B0604020202020204" pitchFamily="34" charset="0"/>
              <a:buChar char="•"/>
            </a:pPr>
            <a:endParaRPr lang="en-US" sz="1400" dirty="0">
              <a:latin typeface="Abadi"/>
            </a:endParaRPr>
          </a:p>
          <a:p>
            <a:pPr marL="628650" lvl="1" indent="-171450">
              <a:buFont typeface="Arial" panose="020B0604020202020204" pitchFamily="34" charset="0"/>
              <a:buChar char="•"/>
            </a:pPr>
            <a:r>
              <a:rPr lang="en-US" sz="1400" dirty="0" smtClean="0">
                <a:latin typeface="Abadi"/>
              </a:rPr>
              <a:t>The </a:t>
            </a:r>
            <a:r>
              <a:rPr lang="en-US" sz="1400" dirty="0">
                <a:latin typeface="Abadi"/>
              </a:rPr>
              <a:t>model provides valuable predictions to improve operational planning, risk management, and cost estimation for </a:t>
            </a:r>
            <a:r>
              <a:rPr lang="en-US" sz="1400" dirty="0" err="1">
                <a:latin typeface="Abadi"/>
              </a:rPr>
              <a:t>SpaceX</a:t>
            </a:r>
            <a:r>
              <a:rPr lang="en-US" sz="1400" dirty="0">
                <a:latin typeface="Abadi"/>
              </a:rPr>
              <a:t> launches.</a:t>
            </a:r>
          </a:p>
          <a:p>
            <a:pPr marL="628650" lvl="1" indent="-171450">
              <a:buFont typeface="Arial" panose="020B0604020202020204" pitchFamily="34" charset="0"/>
              <a:buChar char="•"/>
            </a:pPr>
            <a:r>
              <a:rPr lang="en-US" sz="1400" dirty="0" smtClean="0">
                <a:latin typeface="Abadi"/>
              </a:rPr>
              <a:t>While </a:t>
            </a:r>
            <a:r>
              <a:rPr lang="en-US" sz="1400" dirty="0">
                <a:latin typeface="Abadi"/>
              </a:rPr>
              <a:t>not revealing direct causes of success, it highlights factors associated with landing outcomes, offering a starting point for further investigation.</a:t>
            </a:r>
          </a:p>
          <a:p>
            <a:pPr marL="171450" indent="-171450">
              <a:buFont typeface="Arial" panose="020B0604020202020204" pitchFamily="34" charset="0"/>
              <a:buChar char="•"/>
            </a:pPr>
            <a:endParaRPr lang="en-US" sz="1400" dirty="0">
              <a:latin typeface="Abadi"/>
            </a:endParaRPr>
          </a:p>
          <a:p>
            <a:pPr marL="171450" indent="-171450">
              <a:buFont typeface="Arial" panose="020B0604020202020204" pitchFamily="34" charset="0"/>
              <a:buChar char="•"/>
            </a:pPr>
            <a:r>
              <a:rPr lang="en-US" sz="1400" b="1" dirty="0" smtClean="0">
                <a:latin typeface="Abadi"/>
              </a:rPr>
              <a:t>Monitoring Tools:</a:t>
            </a:r>
            <a:endParaRPr lang="en-US" sz="1400" dirty="0">
              <a:latin typeface="Abadi"/>
            </a:endParaRPr>
          </a:p>
          <a:p>
            <a:pPr marL="628650" lvl="1" indent="-171450">
              <a:buFont typeface="Arial" panose="020B0604020202020204" pitchFamily="34" charset="0"/>
              <a:buChar char="•"/>
            </a:pPr>
            <a:r>
              <a:rPr lang="en-US" sz="1400" dirty="0" smtClean="0">
                <a:latin typeface="Abadi"/>
              </a:rPr>
              <a:t>Interactive </a:t>
            </a:r>
            <a:r>
              <a:rPr lang="en-US" sz="1400" dirty="0">
                <a:latin typeface="Abadi"/>
              </a:rPr>
              <a:t>dashboards and maps developed with </a:t>
            </a:r>
            <a:r>
              <a:rPr lang="en-US" sz="1400" dirty="0" err="1">
                <a:latin typeface="Abadi"/>
              </a:rPr>
              <a:t>Plotly</a:t>
            </a:r>
            <a:r>
              <a:rPr lang="en-US" sz="1400" dirty="0">
                <a:latin typeface="Abadi"/>
              </a:rPr>
              <a:t> Dash and Folium allow stakeholders to explore launch data dynamically.</a:t>
            </a:r>
          </a:p>
          <a:p>
            <a:pPr marL="628650" lvl="1" indent="-171450">
              <a:buFont typeface="Arial" panose="020B0604020202020204" pitchFamily="34" charset="0"/>
              <a:buChar char="•"/>
            </a:pPr>
            <a:r>
              <a:rPr lang="en-US" sz="1400" dirty="0" smtClean="0">
                <a:latin typeface="Abadi"/>
              </a:rPr>
              <a:t>These </a:t>
            </a:r>
            <a:r>
              <a:rPr lang="en-US" sz="1400" dirty="0">
                <a:latin typeface="Abadi"/>
              </a:rPr>
              <a:t>tools facilitate monitoring and operational decision-making by visualizing launch patterns and proximities of landing sites.</a:t>
            </a:r>
          </a:p>
          <a:p>
            <a:pPr marL="171450" indent="-171450">
              <a:buFont typeface="Arial" panose="020B0604020202020204" pitchFamily="34" charset="0"/>
              <a:buChar char="•"/>
            </a:pPr>
            <a:endParaRPr lang="en-US" sz="1400" dirty="0">
              <a:latin typeface="Abadi"/>
            </a:endParaRPr>
          </a:p>
          <a:p>
            <a:r>
              <a:rPr lang="en-US" sz="1400" dirty="0">
                <a:latin typeface="Abadi"/>
              </a:rPr>
              <a:t>Overall, the combination of predictive modeling and interactive analytics tools offers a comprehensive solution for evaluating and optimizing </a:t>
            </a:r>
            <a:r>
              <a:rPr lang="en-US" sz="1400" dirty="0" err="1">
                <a:latin typeface="Abadi"/>
              </a:rPr>
              <a:t>SpaceX</a:t>
            </a:r>
            <a:r>
              <a:rPr lang="en-US" sz="1400" dirty="0">
                <a:latin typeface="Abadi"/>
              </a:rPr>
              <a:t> operations.</a:t>
            </a:r>
          </a:p>
        </p:txBody>
      </p:sp>
    </p:spTree>
    <p:extLst>
      <p:ext uri="{BB962C8B-B14F-4D97-AF65-F5344CB8AC3E}">
        <p14:creationId xmlns:p14="http://schemas.microsoft.com/office/powerpoint/2010/main" val="73541223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36" name="PlaceHolder 1"/>
          <p:cNvSpPr>
            <a:spLocks noGrp="1"/>
          </p:cNvSpPr>
          <p:nvPr>
            <p:ph/>
          </p:nvPr>
        </p:nvSpPr>
        <p:spPr>
          <a:xfrm>
            <a:off x="806040" y="1517760"/>
            <a:ext cx="5304600" cy="5017680"/>
          </a:xfrm>
          <a:prstGeom prst="rect">
            <a:avLst/>
          </a:prstGeom>
          <a:noFill/>
          <a:ln w="0">
            <a:noFill/>
          </a:ln>
        </p:spPr>
        <p:txBody>
          <a:bodyPr lIns="90000" tIns="45000" rIns="90000" bIns="45000" anchor="t">
            <a:normAutofit/>
          </a:bodyPr>
          <a:lstStyle/>
          <a:p>
            <a:pPr indent="0" defTabSz="914400">
              <a:lnSpc>
                <a:spcPct val="100000"/>
              </a:lnSpc>
              <a:spcBef>
                <a:spcPts val="1191"/>
              </a:spcBef>
              <a:spcAft>
                <a:spcPts val="992"/>
              </a:spcAft>
              <a:buNone/>
            </a:pPr>
            <a:r>
              <a:rPr lang="en-US" sz="1800" b="0" strike="noStrike" spc="-1">
                <a:solidFill>
                  <a:schemeClr val="accent3">
                    <a:lumMod val="25000"/>
                  </a:schemeClr>
                </a:solidFill>
                <a:latin typeface="Abadi"/>
              </a:rPr>
              <a:t>Payload capacity is a key metric for any rocket. This result shows which boosters performed the most challenging missions, carrying the heaviest payloads SpaceX can handle. </a:t>
            </a:r>
            <a:endParaRPr lang="en-US" sz="1800" b="0" strike="noStrike" spc="-1">
              <a:solidFill>
                <a:schemeClr val="dk1"/>
              </a:solidFill>
              <a:latin typeface="Calibri"/>
            </a:endParaRPr>
          </a:p>
          <a:p>
            <a:pPr indent="0" defTabSz="914400">
              <a:lnSpc>
                <a:spcPct val="100000"/>
              </a:lnSpc>
              <a:spcBef>
                <a:spcPts val="1191"/>
              </a:spcBef>
              <a:spcAft>
                <a:spcPts val="992"/>
              </a:spcAft>
              <a:buNone/>
            </a:pPr>
            <a:endParaRPr lang="en-US" sz="1800" b="0" strike="noStrike" spc="-1">
              <a:solidFill>
                <a:schemeClr val="dk1"/>
              </a:solidFill>
              <a:latin typeface="Calibri"/>
            </a:endParaRPr>
          </a:p>
          <a:p>
            <a:pPr indent="0" defTabSz="914400">
              <a:lnSpc>
                <a:spcPct val="100000"/>
              </a:lnSpc>
              <a:spcBef>
                <a:spcPts val="1191"/>
              </a:spcBef>
              <a:spcAft>
                <a:spcPts val="992"/>
              </a:spcAft>
              <a:buNone/>
            </a:pPr>
            <a:r>
              <a:rPr lang="en-US" sz="1800" b="0" strike="noStrike" spc="-1">
                <a:solidFill>
                  <a:schemeClr val="accent3">
                    <a:lumMod val="25000"/>
                  </a:schemeClr>
                </a:solidFill>
                <a:latin typeface="Abadi"/>
              </a:rPr>
              <a:t>The result highlights SpaceX's leading position in payload capacity, cost reduction through reusability, and the operational reliability of Falcon 9 Block 5 boosters. This strengthens their market competitiveness and supports their mission of making space exploration more accessible and affordable. </a:t>
            </a:r>
            <a:endParaRPr lang="en-US" sz="1800" b="0" strike="noStrike" spc="-1">
              <a:solidFill>
                <a:schemeClr val="dk1"/>
              </a:solidFill>
              <a:latin typeface="Calibri"/>
            </a:endParaRPr>
          </a:p>
        </p:txBody>
      </p:sp>
      <p:sp>
        <p:nvSpPr>
          <p:cNvPr id="23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Boosters Carried Maximum Payload</a:t>
            </a:r>
            <a:endParaRPr lang="en-US" sz="4000" b="0" strike="noStrike" spc="-1">
              <a:solidFill>
                <a:srgbClr val="000000"/>
              </a:solidFill>
              <a:latin typeface="Arial"/>
            </a:endParaRPr>
          </a:p>
        </p:txBody>
      </p:sp>
      <p:pic>
        <p:nvPicPr>
          <p:cNvPr id="238" name="Grafik 237"/>
          <p:cNvPicPr/>
          <p:nvPr/>
        </p:nvPicPr>
        <p:blipFill>
          <a:blip r:embed="rId3"/>
          <a:stretch/>
        </p:blipFill>
        <p:spPr>
          <a:xfrm>
            <a:off x="6452280" y="1389240"/>
            <a:ext cx="5036400" cy="5260320"/>
          </a:xfrm>
          <a:prstGeom prst="rect">
            <a:avLst/>
          </a:prstGeom>
          <a:ln w="0">
            <a:noFill/>
          </a:ln>
        </p:spPr>
      </p:pic>
      <p:sp>
        <p:nvSpPr>
          <p:cNvPr id="3" name="PlaceHolder 2"/>
          <p:cNvSpPr>
            <a:spLocks noGrp="1"/>
          </p:cNvSpPr>
          <p:nvPr>
            <p:ph type="sldNum" idx="1"/>
          </p:nvPr>
        </p:nvSpPr>
        <p:spPr/>
        <p:txBody>
          <a:bodyPr/>
          <a:lstStyle/>
          <a:p>
            <a:fld id="{652E7D78-D95F-4829-BDFC-68A1A8A5FA5E}" type="slidenum">
              <a:t>40</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39" name="PlaceHolder 1"/>
          <p:cNvSpPr>
            <a:spLocks noGrp="1"/>
          </p:cNvSpPr>
          <p:nvPr>
            <p:ph/>
          </p:nvPr>
        </p:nvSpPr>
        <p:spPr>
          <a:xfrm>
            <a:off x="858240" y="1444680"/>
            <a:ext cx="3977640" cy="4885920"/>
          </a:xfrm>
          <a:prstGeom prst="rect">
            <a:avLst/>
          </a:prstGeom>
          <a:noFill/>
          <a:ln w="0">
            <a:noFill/>
          </a:ln>
        </p:spPr>
        <p:txBody>
          <a:bodyPr lIns="0" tIns="0" rIns="0" bIns="0" anchor="t">
            <a:noAutofit/>
          </a:bodyPr>
          <a:lstStyle/>
          <a:p>
            <a:pPr indent="0" defTabSz="914400">
              <a:lnSpc>
                <a:spcPct val="100000"/>
              </a:lnSpc>
              <a:spcBef>
                <a:spcPts val="1191"/>
              </a:spcBef>
              <a:spcAft>
                <a:spcPts val="992"/>
              </a:spcAft>
              <a:buNone/>
            </a:pPr>
            <a:r>
              <a:rPr lang="en-US" sz="2200" b="0" strike="noStrike" spc="-1">
                <a:solidFill>
                  <a:schemeClr val="accent3">
                    <a:lumMod val="25000"/>
                  </a:schemeClr>
                </a:solidFill>
                <a:latin typeface="Abadi"/>
              </a:rPr>
              <a:t>Knowing failures in drone ship landings during a specific year (2015) is crucial for identifying patterns or factors contributing to landing failures. </a:t>
            </a:r>
            <a:endParaRPr lang="en-US" sz="2200" b="0" strike="noStrike" spc="-1">
              <a:solidFill>
                <a:schemeClr val="accent3">
                  <a:lumMod val="25000"/>
                </a:schemeClr>
              </a:solidFill>
              <a:latin typeface="Abadi"/>
              <a:ea typeface="Microsoft YaHei"/>
            </a:endParaRPr>
          </a:p>
          <a:p>
            <a:pPr indent="0" defTabSz="914400">
              <a:lnSpc>
                <a:spcPct val="100000"/>
              </a:lnSpc>
              <a:spcBef>
                <a:spcPts val="1191"/>
              </a:spcBef>
              <a:spcAft>
                <a:spcPts val="992"/>
              </a:spcAft>
              <a:buNone/>
            </a:pPr>
            <a:r>
              <a:rPr lang="en-US" sz="2200" b="0" strike="noStrike" spc="-1">
                <a:solidFill>
                  <a:schemeClr val="accent3">
                    <a:lumMod val="25000"/>
                  </a:schemeClr>
                </a:solidFill>
                <a:latin typeface="Abadi"/>
              </a:rPr>
              <a:t>Early missions in 2015 might have faced technological or operational challenges as SpaceX was perfecting its drone ship landing technology. </a:t>
            </a:r>
            <a:endParaRPr lang="en-US" sz="2200" b="0" strike="noStrike" spc="-1">
              <a:solidFill>
                <a:schemeClr val="accent3">
                  <a:lumMod val="25000"/>
                </a:schemeClr>
              </a:solidFill>
              <a:latin typeface="Abadi"/>
              <a:ea typeface="Microsoft YaHei"/>
            </a:endParaRPr>
          </a:p>
          <a:p>
            <a:pPr indent="0" defTabSz="914400">
              <a:lnSpc>
                <a:spcPct val="100000"/>
              </a:lnSpc>
              <a:spcBef>
                <a:spcPts val="1191"/>
              </a:spcBef>
              <a:spcAft>
                <a:spcPts val="992"/>
              </a:spcAft>
              <a:buNone/>
            </a:pPr>
            <a:endParaRPr lang="en-US" sz="2200" b="0" strike="noStrike" spc="-1">
              <a:solidFill>
                <a:schemeClr val="accent3">
                  <a:lumMod val="25000"/>
                </a:schemeClr>
              </a:solidFill>
              <a:latin typeface="Abadi"/>
              <a:ea typeface="Microsoft YaHei"/>
            </a:endParaRPr>
          </a:p>
        </p:txBody>
      </p:sp>
      <p:sp>
        <p:nvSpPr>
          <p:cNvPr id="24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2015 Launch Records</a:t>
            </a:r>
            <a:endParaRPr lang="en-US" sz="4000" b="0" strike="noStrike" spc="-1">
              <a:solidFill>
                <a:srgbClr val="000000"/>
              </a:solidFill>
              <a:latin typeface="Arial"/>
            </a:endParaRPr>
          </a:p>
        </p:txBody>
      </p:sp>
      <p:pic>
        <p:nvPicPr>
          <p:cNvPr id="241" name="Grafik 240"/>
          <p:cNvPicPr/>
          <p:nvPr/>
        </p:nvPicPr>
        <p:blipFill>
          <a:blip r:embed="rId3"/>
          <a:stretch/>
        </p:blipFill>
        <p:spPr>
          <a:xfrm>
            <a:off x="5208840" y="1541880"/>
            <a:ext cx="6234480" cy="3733560"/>
          </a:xfrm>
          <a:prstGeom prst="rect">
            <a:avLst/>
          </a:prstGeom>
          <a:ln w="0">
            <a:noFill/>
          </a:ln>
        </p:spPr>
      </p:pic>
      <p:sp>
        <p:nvSpPr>
          <p:cNvPr id="3" name="PlaceHolder 2"/>
          <p:cNvSpPr>
            <a:spLocks noGrp="1"/>
          </p:cNvSpPr>
          <p:nvPr>
            <p:ph type="sldNum" idx="1"/>
          </p:nvPr>
        </p:nvSpPr>
        <p:spPr/>
        <p:txBody>
          <a:bodyPr/>
          <a:lstStyle/>
          <a:p>
            <a:fld id="{494E1166-259D-414A-AAC0-9E1DA7C99496}" type="slidenum">
              <a:t>41</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2" name="PlaceHolder 1"/>
          <p:cNvSpPr>
            <a:spLocks noGrp="1"/>
          </p:cNvSpPr>
          <p:nvPr>
            <p:ph/>
          </p:nvPr>
        </p:nvSpPr>
        <p:spPr>
          <a:xfrm>
            <a:off x="770040" y="1561680"/>
            <a:ext cx="5311440" cy="4350960"/>
          </a:xfrm>
          <a:prstGeom prst="rect">
            <a:avLst/>
          </a:prstGeom>
          <a:noFill/>
          <a:ln w="0">
            <a:noFill/>
          </a:ln>
        </p:spPr>
        <p:txBody>
          <a:bodyPr lIns="91440" tIns="45720" rIns="91440" bIns="45720" anchor="t">
            <a:noAutofit/>
          </a:bodyPr>
          <a:lstStyle/>
          <a:p>
            <a:pPr indent="0" defTabSz="914400">
              <a:lnSpc>
                <a:spcPct val="100000"/>
              </a:lnSpc>
              <a:spcBef>
                <a:spcPts val="1191"/>
              </a:spcBef>
              <a:spcAft>
                <a:spcPts val="992"/>
              </a:spcAft>
              <a:buNone/>
            </a:pPr>
            <a:r>
              <a:rPr lang="en-US" sz="2200" b="0" strike="noStrike" spc="-1">
                <a:solidFill>
                  <a:schemeClr val="accent3">
                    <a:lumMod val="25000"/>
                  </a:schemeClr>
                </a:solidFill>
                <a:latin typeface="Abadi"/>
              </a:rPr>
              <a:t>The relatively low success count (8) and failure count (7) reflect that this was the early era of SpaceX’s landing attempts (before 2017). </a:t>
            </a:r>
            <a:endParaRPr lang="en-US" sz="2200" b="0" strike="noStrike" spc="-1">
              <a:solidFill>
                <a:schemeClr val="dk1"/>
              </a:solidFill>
              <a:latin typeface="Calibri"/>
            </a:endParaRPr>
          </a:p>
          <a:p>
            <a:pPr indent="0" defTabSz="914400">
              <a:lnSpc>
                <a:spcPct val="100000"/>
              </a:lnSpc>
              <a:spcBef>
                <a:spcPts val="1400"/>
              </a:spcBef>
              <a:buNone/>
            </a:pPr>
            <a:endParaRPr lang="en-US" sz="2200" b="0" strike="noStrike" spc="-1">
              <a:solidFill>
                <a:schemeClr val="dk1"/>
              </a:solidFill>
              <a:latin typeface="Calibri"/>
            </a:endParaRPr>
          </a:p>
          <a:p>
            <a:pPr indent="0" defTabSz="914400">
              <a:lnSpc>
                <a:spcPct val="100000"/>
              </a:lnSpc>
              <a:spcBef>
                <a:spcPts val="1191"/>
              </a:spcBef>
              <a:spcAft>
                <a:spcPts val="992"/>
              </a:spcAft>
              <a:buNone/>
            </a:pPr>
            <a:r>
              <a:rPr lang="en-US" sz="2200" b="0" strike="noStrike" spc="-1">
                <a:solidFill>
                  <a:schemeClr val="accent3">
                    <a:lumMod val="25000"/>
                  </a:schemeClr>
                </a:solidFill>
                <a:latin typeface="Abadi"/>
              </a:rPr>
              <a:t>This data highlights the challenges SpaceX faced and the milestones achieved in refining their technology. </a:t>
            </a:r>
            <a:endParaRPr lang="en-US" sz="2200" b="0" strike="noStrike" spc="-1">
              <a:solidFill>
                <a:schemeClr val="dk1"/>
              </a:solidFill>
              <a:latin typeface="Calibri"/>
            </a:endParaRPr>
          </a:p>
        </p:txBody>
      </p:sp>
      <p:sp>
        <p:nvSpPr>
          <p:cNvPr id="24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1505" lnSpcReduction="20000"/>
          </a:bodyPr>
          <a:lstStyle/>
          <a:p>
            <a:pPr defTabSz="914400">
              <a:lnSpc>
                <a:spcPct val="90000"/>
              </a:lnSpc>
            </a:pPr>
            <a:r>
              <a:rPr lang="en-US" sz="4000" b="0" strike="noStrike" spc="-1">
                <a:solidFill>
                  <a:srgbClr val="0B49CB"/>
                </a:solidFill>
                <a:latin typeface="Abadi"/>
                <a:ea typeface="IBM Plex Mono SemiBold"/>
              </a:rPr>
              <a:t>Rank Landing Outcomes Between 2010-06-04 and 2017-03-20</a:t>
            </a:r>
            <a:endParaRPr lang="en-US" sz="4000" b="0" strike="noStrike" spc="-1">
              <a:solidFill>
                <a:srgbClr val="000000"/>
              </a:solidFill>
              <a:latin typeface="Arial"/>
            </a:endParaRPr>
          </a:p>
        </p:txBody>
      </p:sp>
      <p:pic>
        <p:nvPicPr>
          <p:cNvPr id="244" name="Grafik 243"/>
          <p:cNvPicPr/>
          <p:nvPr/>
        </p:nvPicPr>
        <p:blipFill>
          <a:blip r:embed="rId3"/>
          <a:stretch/>
        </p:blipFill>
        <p:spPr>
          <a:xfrm>
            <a:off x="6458400" y="1436760"/>
            <a:ext cx="5294160" cy="5165280"/>
          </a:xfrm>
          <a:prstGeom prst="rect">
            <a:avLst/>
          </a:prstGeom>
          <a:ln w="0">
            <a:noFill/>
          </a:ln>
        </p:spPr>
      </p:pic>
      <p:sp>
        <p:nvSpPr>
          <p:cNvPr id="3" name="PlaceHolder 2"/>
          <p:cNvSpPr>
            <a:spLocks noGrp="1"/>
          </p:cNvSpPr>
          <p:nvPr>
            <p:ph type="sldNum" idx="1"/>
          </p:nvPr>
        </p:nvSpPr>
        <p:spPr/>
        <p:txBody>
          <a:bodyPr/>
          <a:lstStyle/>
          <a:p>
            <a:fld id="{41B8CC37-CC6E-4BD7-B501-E532CA8073C8}" type="slidenum">
              <a:t>42</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5" name="TextBox 6"/>
          <p:cNvSpPr/>
          <p:nvPr/>
        </p:nvSpPr>
        <p:spPr>
          <a:xfrm>
            <a:off x="811440" y="2529720"/>
            <a:ext cx="103140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strike="noStrike" spc="-1">
                <a:solidFill>
                  <a:schemeClr val="lt1"/>
                </a:solidFill>
                <a:latin typeface="Calibri"/>
              </a:rPr>
              <a:t>Section 3</a:t>
            </a:r>
            <a:endParaRPr lang="en-US" sz="18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246" name="Grafik 245"/>
          <p:cNvPicPr/>
          <p:nvPr/>
        </p:nvPicPr>
        <p:blipFill>
          <a:blip r:embed="rId3"/>
          <a:stretch/>
        </p:blipFill>
        <p:spPr>
          <a:xfrm>
            <a:off x="937800" y="3296880"/>
            <a:ext cx="10653480" cy="3255120"/>
          </a:xfrm>
          <a:prstGeom prst="rect">
            <a:avLst/>
          </a:prstGeom>
          <a:ln w="0">
            <a:noFill/>
          </a:ln>
        </p:spPr>
      </p:pic>
      <p:sp>
        <p:nvSpPr>
          <p:cNvPr id="247" name="PlaceHolder 1"/>
          <p:cNvSpPr>
            <a:spLocks noGrp="1"/>
          </p:cNvSpPr>
          <p:nvPr>
            <p:ph/>
          </p:nvPr>
        </p:nvSpPr>
        <p:spPr>
          <a:xfrm>
            <a:off x="682200" y="1327320"/>
            <a:ext cx="10264320" cy="1837800"/>
          </a:xfrm>
          <a:prstGeom prst="rect">
            <a:avLst/>
          </a:prstGeom>
          <a:noFill/>
          <a:ln w="0">
            <a:noFill/>
          </a:ln>
        </p:spPr>
        <p:txBody>
          <a:bodyPr lIns="91440" tIns="45720" rIns="91440" bIns="45720" anchor="t">
            <a:normAutofit lnSpcReduction="10000"/>
          </a:bodyPr>
          <a:lstStyle/>
          <a:p>
            <a:pPr indent="0" defTabSz="914400">
              <a:lnSpc>
                <a:spcPct val="100000"/>
              </a:lnSpc>
              <a:spcBef>
                <a:spcPts val="1191"/>
              </a:spcBef>
              <a:spcAft>
                <a:spcPts val="992"/>
              </a:spcAft>
              <a:buNone/>
            </a:pPr>
            <a:r>
              <a:rPr lang="en-US" sz="1400" b="0" strike="noStrike" spc="-1">
                <a:solidFill>
                  <a:schemeClr val="accent3">
                    <a:lumMod val="25000"/>
                  </a:schemeClr>
                </a:solidFill>
                <a:latin typeface="Abadi"/>
              </a:rPr>
              <a:t>The map highlights the geographical distribution of SpaceX's launch sites. </a:t>
            </a:r>
            <a:endParaRPr lang="en-US" sz="1400" b="0" strike="noStrike" spc="-1">
              <a:solidFill>
                <a:schemeClr val="dk1"/>
              </a:solidFill>
              <a:latin typeface="Calibri"/>
            </a:endParaRPr>
          </a:p>
          <a:p>
            <a:pPr indent="0" defTabSz="914400">
              <a:lnSpc>
                <a:spcPct val="100000"/>
              </a:lnSpc>
              <a:spcBef>
                <a:spcPts val="1191"/>
              </a:spcBef>
              <a:spcAft>
                <a:spcPts val="992"/>
              </a:spcAft>
              <a:buNone/>
            </a:pPr>
            <a:r>
              <a:rPr lang="en-US" sz="1400" b="0" strike="noStrike" spc="-1">
                <a:solidFill>
                  <a:schemeClr val="accent3">
                    <a:lumMod val="25000"/>
                  </a:schemeClr>
                </a:solidFill>
                <a:latin typeface="Abadi"/>
              </a:rPr>
              <a:t>Key launch sites visible include CCAFS LC-40, CCAFS SLC-40 (Space Launch Complex 40 at Cape Canaveral), KSC LC-39A (Kennedy Space Center, Launch Complex 39A)</a:t>
            </a:r>
            <a:endParaRPr lang="en-US" sz="1400" b="0" strike="noStrike" spc="-1">
              <a:solidFill>
                <a:schemeClr val="dk1"/>
              </a:solidFill>
              <a:latin typeface="Calibri"/>
            </a:endParaRPr>
          </a:p>
          <a:p>
            <a:pPr indent="0" defTabSz="914400">
              <a:lnSpc>
                <a:spcPct val="100000"/>
              </a:lnSpc>
              <a:spcBef>
                <a:spcPts val="1191"/>
              </a:spcBef>
              <a:spcAft>
                <a:spcPts val="992"/>
              </a:spcAft>
              <a:buNone/>
            </a:pPr>
            <a:r>
              <a:rPr lang="en-US" sz="1400" b="0" strike="noStrike" spc="-1">
                <a:solidFill>
                  <a:schemeClr val="accent3">
                    <a:lumMod val="25000"/>
                  </a:schemeClr>
                </a:solidFill>
                <a:latin typeface="Abadi"/>
              </a:rPr>
              <a:t>Most launch sites are clustered in Florida, indicating the region's strategic importance for space launches due to its proximity to the equator and large open waters for safety. </a:t>
            </a:r>
            <a:endParaRPr lang="en-US" sz="1400" b="0" strike="noStrike" spc="-1">
              <a:solidFill>
                <a:schemeClr val="dk1"/>
              </a:solidFill>
              <a:latin typeface="Calibri"/>
            </a:endParaRPr>
          </a:p>
          <a:p>
            <a:pPr indent="0" defTabSz="914400">
              <a:lnSpc>
                <a:spcPct val="100000"/>
              </a:lnSpc>
              <a:spcBef>
                <a:spcPts val="1191"/>
              </a:spcBef>
              <a:spcAft>
                <a:spcPts val="992"/>
              </a:spcAft>
              <a:buNone/>
            </a:pPr>
            <a:endParaRPr lang="en-US" sz="1400" b="0" strike="noStrike" spc="-1">
              <a:solidFill>
                <a:schemeClr val="dk1"/>
              </a:solidFill>
              <a:latin typeface="Calibri"/>
            </a:endParaRPr>
          </a:p>
          <a:p>
            <a:pPr indent="0" defTabSz="914400">
              <a:lnSpc>
                <a:spcPct val="100000"/>
              </a:lnSpc>
              <a:spcBef>
                <a:spcPts val="1400"/>
              </a:spcBef>
              <a:buNone/>
            </a:pPr>
            <a:endParaRPr lang="en-US" sz="1400" b="0" strike="noStrike" spc="-1">
              <a:solidFill>
                <a:schemeClr val="dk1"/>
              </a:solidFill>
              <a:latin typeface="Calibri"/>
            </a:endParaRPr>
          </a:p>
        </p:txBody>
      </p:sp>
      <p:sp>
        <p:nvSpPr>
          <p:cNvPr id="248" name="Title 1"/>
          <p:cNvSpPr/>
          <p:nvPr/>
        </p:nvSpPr>
        <p:spPr>
          <a:xfrm>
            <a:off x="770040" y="538560"/>
            <a:ext cx="1068948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84166" lnSpcReduction="10000"/>
          </a:bodyPr>
          <a:lstStyle/>
          <a:p>
            <a:pPr defTabSz="914400">
              <a:lnSpc>
                <a:spcPct val="90000"/>
              </a:lnSpc>
            </a:pPr>
            <a:r>
              <a:rPr lang="en-US" sz="3600" b="0" strike="noStrike" spc="-1">
                <a:solidFill>
                  <a:srgbClr val="0B49CB"/>
                </a:solidFill>
                <a:latin typeface="Abadi"/>
                <a:ea typeface="IBM Plex Mono SemiBold"/>
              </a:rPr>
              <a:t>Map include all launch sites location markers on a global map</a:t>
            </a:r>
            <a:endParaRPr lang="en-US" sz="3600" b="0" strike="noStrike" spc="-1">
              <a:solidFill>
                <a:srgbClr val="000000"/>
              </a:solidFill>
              <a:latin typeface="Arial"/>
            </a:endParaRPr>
          </a:p>
        </p:txBody>
      </p:sp>
      <p:sp>
        <p:nvSpPr>
          <p:cNvPr id="3" name="PlaceHolder 2"/>
          <p:cNvSpPr>
            <a:spLocks noGrp="1"/>
          </p:cNvSpPr>
          <p:nvPr>
            <p:ph type="sldNum" idx="1"/>
          </p:nvPr>
        </p:nvSpPr>
        <p:spPr/>
        <p:txBody>
          <a:bodyPr/>
          <a:lstStyle/>
          <a:p>
            <a:fld id="{FF6D7967-83ED-4A6A-AB55-F366E742C7C4}" type="slidenum">
              <a:t>44</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9" name="PlaceHolder 1"/>
          <p:cNvSpPr>
            <a:spLocks noGrp="1"/>
          </p:cNvSpPr>
          <p:nvPr>
            <p:ph/>
          </p:nvPr>
        </p:nvSpPr>
        <p:spPr>
          <a:xfrm>
            <a:off x="770040" y="1472040"/>
            <a:ext cx="10586880" cy="4853880"/>
          </a:xfrm>
          <a:prstGeom prst="rect">
            <a:avLst/>
          </a:prstGeom>
          <a:noFill/>
          <a:ln w="0">
            <a:noFill/>
          </a:ln>
        </p:spPr>
        <p:txBody>
          <a:bodyPr lIns="0" tIns="0" rIns="0" bIns="0" anchor="t">
            <a:noAutofit/>
          </a:bodyPr>
          <a:lstStyle/>
          <a:p>
            <a:pPr marL="432000" indent="-324000" defTabSz="914400">
              <a:lnSpc>
                <a:spcPct val="100000"/>
              </a:lnSpc>
              <a:spcBef>
                <a:spcPts val="1191"/>
              </a:spcBef>
              <a:spcAft>
                <a:spcPts val="992"/>
              </a:spcAft>
              <a:buClr>
                <a:srgbClr val="292929"/>
              </a:buClr>
              <a:buFont typeface="Wingdings" charset="2"/>
              <a:buChar char=""/>
            </a:pPr>
            <a:r>
              <a:rPr lang="en-US" sz="2200" b="0" strike="noStrike" spc="-1">
                <a:solidFill>
                  <a:schemeClr val="accent3">
                    <a:lumMod val="25000"/>
                  </a:schemeClr>
                </a:solidFill>
                <a:latin typeface="Abadi"/>
              </a:rPr>
              <a:t>The marker_color field dynamically assigns colors to markers based on launch outcomes in the SpaceX DataFrame.</a:t>
            </a:r>
            <a:endParaRPr lang="en-US" sz="2200" b="0" strike="noStrike" spc="-1">
              <a:solidFill>
                <a:schemeClr val="accent3">
                  <a:lumMod val="25000"/>
                </a:schemeClr>
              </a:solidFill>
              <a:latin typeface="Abadi"/>
              <a:ea typeface="Calibri"/>
            </a:endParaRPr>
          </a:p>
          <a:p>
            <a:pPr marL="432000" indent="-324000" defTabSz="914400">
              <a:lnSpc>
                <a:spcPct val="100000"/>
              </a:lnSpc>
              <a:spcBef>
                <a:spcPts val="1191"/>
              </a:spcBef>
              <a:spcAft>
                <a:spcPts val="992"/>
              </a:spcAft>
              <a:buClr>
                <a:srgbClr val="292929"/>
              </a:buClr>
              <a:buFont typeface="Wingdings" charset="2"/>
              <a:buChar char=""/>
            </a:pPr>
            <a:r>
              <a:rPr lang="en-US" sz="2200" b="0" strike="noStrike" spc="-1">
                <a:solidFill>
                  <a:schemeClr val="accent3">
                    <a:lumMod val="25000"/>
                  </a:schemeClr>
                </a:solidFill>
                <a:latin typeface="Abadi"/>
              </a:rPr>
              <a:t>Success: green successful launch outcomes. / Failure: red failed launch outcomes.</a:t>
            </a:r>
            <a:endParaRPr lang="en-US" sz="2200" b="0" strike="noStrike" spc="-1">
              <a:solidFill>
                <a:schemeClr val="accent3">
                  <a:lumMod val="25000"/>
                </a:schemeClr>
              </a:solidFill>
              <a:latin typeface="Abadi"/>
              <a:ea typeface="Calibri"/>
            </a:endParaRPr>
          </a:p>
          <a:p>
            <a:pPr marL="432000" indent="-324000" defTabSz="914400">
              <a:lnSpc>
                <a:spcPct val="100000"/>
              </a:lnSpc>
              <a:spcBef>
                <a:spcPts val="1191"/>
              </a:spcBef>
              <a:spcAft>
                <a:spcPts val="992"/>
              </a:spcAft>
              <a:buClr>
                <a:srgbClr val="292929"/>
              </a:buClr>
              <a:buFont typeface="Wingdings" charset="2"/>
              <a:buChar char=""/>
            </a:pPr>
            <a:r>
              <a:rPr lang="en-US" sz="2200" b="0" strike="noStrike" spc="-1">
                <a:solidFill>
                  <a:schemeClr val="accent3">
                    <a:lumMod val="25000"/>
                  </a:schemeClr>
                </a:solidFill>
                <a:latin typeface="Abadi"/>
              </a:rPr>
              <a:t>Clusters of success markers  highlight consistently successful launch sites mostly in Florida.</a:t>
            </a:r>
            <a:endParaRPr lang="en-US" sz="2200" b="0" strike="noStrike" spc="-1">
              <a:solidFill>
                <a:schemeClr val="accent3">
                  <a:lumMod val="25000"/>
                </a:schemeClr>
              </a:solidFill>
              <a:latin typeface="Abadi"/>
              <a:ea typeface="Calibri"/>
            </a:endParaRPr>
          </a:p>
          <a:p>
            <a:pPr marL="432000" indent="-324000" defTabSz="914400">
              <a:lnSpc>
                <a:spcPct val="100000"/>
              </a:lnSpc>
              <a:spcBef>
                <a:spcPts val="1191"/>
              </a:spcBef>
              <a:spcAft>
                <a:spcPts val="992"/>
              </a:spcAft>
              <a:buClr>
                <a:srgbClr val="292929"/>
              </a:buClr>
              <a:buFont typeface="Wingdings" charset="2"/>
              <a:buChar char=""/>
            </a:pPr>
            <a:r>
              <a:rPr lang="en-US" sz="2200" b="0" strike="noStrike" spc="-1">
                <a:solidFill>
                  <a:schemeClr val="accent3">
                    <a:lumMod val="25000"/>
                  </a:schemeClr>
                </a:solidFill>
                <a:latin typeface="Abadi"/>
              </a:rPr>
              <a:t>It helps SpaceX pinpoint areas for technical improvements or policy adjustments.</a:t>
            </a:r>
            <a:endParaRPr lang="en-US" sz="2200" b="0" strike="noStrike" spc="-1">
              <a:solidFill>
                <a:schemeClr val="accent3">
                  <a:lumMod val="25000"/>
                </a:schemeClr>
              </a:solidFill>
              <a:latin typeface="Abadi"/>
              <a:ea typeface="Calibri"/>
            </a:endParaRPr>
          </a:p>
          <a:p>
            <a:pPr marL="432000" indent="-324000" defTabSz="914400">
              <a:lnSpc>
                <a:spcPct val="100000"/>
              </a:lnSpc>
              <a:spcBef>
                <a:spcPts val="1191"/>
              </a:spcBef>
              <a:spcAft>
                <a:spcPts val="992"/>
              </a:spcAft>
              <a:buClr>
                <a:srgbClr val="292929"/>
              </a:buClr>
              <a:buFont typeface="Wingdings" charset="2"/>
              <a:buChar char=""/>
            </a:pPr>
            <a:r>
              <a:rPr lang="en-US" sz="2200" b="0" strike="noStrike" spc="-1">
                <a:solidFill>
                  <a:schemeClr val="accent3">
                    <a:lumMod val="25000"/>
                  </a:schemeClr>
                </a:solidFill>
                <a:latin typeface="Abadi"/>
              </a:rPr>
              <a:t>Patterns in failure-prone areas might guide further investigations into environmental, technical, or logistical factors.</a:t>
            </a:r>
            <a:endParaRPr lang="en-US" sz="2200" b="0" strike="noStrike" spc="-1">
              <a:solidFill>
                <a:schemeClr val="accent3">
                  <a:lumMod val="25000"/>
                </a:schemeClr>
              </a:solidFill>
              <a:latin typeface="Abadi"/>
              <a:ea typeface="Calibri"/>
            </a:endParaRPr>
          </a:p>
        </p:txBody>
      </p:sp>
      <p:sp>
        <p:nvSpPr>
          <p:cNvPr id="250" name="Title 2"/>
          <p:cNvSpPr/>
          <p:nvPr/>
        </p:nvSpPr>
        <p:spPr>
          <a:xfrm>
            <a:off x="828720" y="599040"/>
            <a:ext cx="8749080" cy="398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defTabSz="914400">
              <a:lnSpc>
                <a:spcPct val="90000"/>
              </a:lnSpc>
            </a:pPr>
            <a:r>
              <a:rPr lang="en-US" sz="2600" b="0" strike="noStrike" spc="-1" dirty="0">
                <a:solidFill>
                  <a:srgbClr val="0B49CB"/>
                </a:solidFill>
                <a:latin typeface="Abadi"/>
              </a:rPr>
              <a:t>Map to show the color-labeled launch outcomes on the map</a:t>
            </a:r>
            <a:endParaRPr lang="en-US" sz="2600" b="0" strike="noStrike" spc="-1" dirty="0">
              <a:solidFill>
                <a:srgbClr val="0B49CB"/>
              </a:solidFill>
              <a:latin typeface="Abadi"/>
              <a:ea typeface="IBM Plex Mono SemiBold"/>
            </a:endParaRPr>
          </a:p>
        </p:txBody>
      </p:sp>
      <p:sp>
        <p:nvSpPr>
          <p:cNvPr id="3" name="PlaceHolder 2"/>
          <p:cNvSpPr>
            <a:spLocks noGrp="1"/>
          </p:cNvSpPr>
          <p:nvPr>
            <p:ph type="sldNum" idx="1"/>
          </p:nvPr>
        </p:nvSpPr>
        <p:spPr/>
        <p:txBody>
          <a:bodyPr/>
          <a:lstStyle/>
          <a:p>
            <a:fld id="{18D31FFD-1D8B-4008-97AB-78CA7D72973F}" type="slidenum">
              <a:t>45</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itle 3"/>
          <p:cNvSpPr/>
          <p:nvPr/>
        </p:nvSpPr>
        <p:spPr>
          <a:xfrm>
            <a:off x="770040" y="538560"/>
            <a:ext cx="1068948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84166" lnSpcReduction="10000"/>
          </a:bodyPr>
          <a:lstStyle/>
          <a:p>
            <a:pPr defTabSz="914400">
              <a:lnSpc>
                <a:spcPct val="90000"/>
              </a:lnSpc>
            </a:pPr>
            <a:r>
              <a:rPr lang="en-US" sz="3600" b="0" strike="noStrike" spc="-1">
                <a:solidFill>
                  <a:srgbClr val="0B49CB"/>
                </a:solidFill>
                <a:latin typeface="Abadi"/>
                <a:ea typeface="IBM Plex Mono SemiBold"/>
              </a:rPr>
              <a:t>Map include all launch sites location markers on a global map</a:t>
            </a:r>
            <a:endParaRPr lang="en-US" sz="3600" b="0" strike="noStrike" spc="-1">
              <a:solidFill>
                <a:srgbClr val="000000"/>
              </a:solidFill>
              <a:latin typeface="Arial"/>
            </a:endParaRPr>
          </a:p>
        </p:txBody>
      </p:sp>
      <p:pic>
        <p:nvPicPr>
          <p:cNvPr id="252" name="Grafik 251"/>
          <p:cNvPicPr/>
          <p:nvPr/>
        </p:nvPicPr>
        <p:blipFill>
          <a:blip r:embed="rId2"/>
          <a:stretch/>
        </p:blipFill>
        <p:spPr>
          <a:xfrm>
            <a:off x="8636400" y="1140480"/>
            <a:ext cx="2957040" cy="1845000"/>
          </a:xfrm>
          <a:prstGeom prst="rect">
            <a:avLst/>
          </a:prstGeom>
          <a:ln w="0">
            <a:noFill/>
          </a:ln>
        </p:spPr>
      </p:pic>
      <p:pic>
        <p:nvPicPr>
          <p:cNvPr id="253" name="Grafik 252"/>
          <p:cNvPicPr/>
          <p:nvPr/>
        </p:nvPicPr>
        <p:blipFill>
          <a:blip r:embed="rId3"/>
          <a:stretch/>
        </p:blipFill>
        <p:spPr>
          <a:xfrm>
            <a:off x="5154840" y="1140480"/>
            <a:ext cx="3261240" cy="1815840"/>
          </a:xfrm>
          <a:prstGeom prst="rect">
            <a:avLst/>
          </a:prstGeom>
          <a:ln w="0">
            <a:noFill/>
          </a:ln>
        </p:spPr>
      </p:pic>
      <p:pic>
        <p:nvPicPr>
          <p:cNvPr id="254" name="Grafik 253"/>
          <p:cNvPicPr/>
          <p:nvPr/>
        </p:nvPicPr>
        <p:blipFill>
          <a:blip r:embed="rId4"/>
          <a:stretch/>
        </p:blipFill>
        <p:spPr>
          <a:xfrm>
            <a:off x="6517800" y="3189600"/>
            <a:ext cx="3786840" cy="3344760"/>
          </a:xfrm>
          <a:prstGeom prst="rect">
            <a:avLst/>
          </a:prstGeom>
          <a:ln w="0">
            <a:noFill/>
          </a:ln>
        </p:spPr>
      </p:pic>
      <p:pic>
        <p:nvPicPr>
          <p:cNvPr id="255" name="Grafik 254"/>
          <p:cNvPicPr/>
          <p:nvPr/>
        </p:nvPicPr>
        <p:blipFill>
          <a:blip r:embed="rId5"/>
          <a:stretch/>
        </p:blipFill>
        <p:spPr>
          <a:xfrm>
            <a:off x="570600" y="1149840"/>
            <a:ext cx="4244040" cy="5150880"/>
          </a:xfrm>
          <a:prstGeom prst="rect">
            <a:avLst/>
          </a:prstGeom>
          <a:ln w="0">
            <a:noFill/>
          </a:ln>
        </p:spPr>
      </p:pic>
      <p:sp>
        <p:nvSpPr>
          <p:cNvPr id="2" name="PlaceHolder 1"/>
          <p:cNvSpPr>
            <a:spLocks noGrp="1"/>
          </p:cNvSpPr>
          <p:nvPr>
            <p:ph type="sldNum" idx="1"/>
          </p:nvPr>
        </p:nvSpPr>
        <p:spPr/>
        <p:txBody>
          <a:bodyPr/>
          <a:lstStyle/>
          <a:p>
            <a:fld id="{605F55AB-1C4C-4EB3-B250-1006AFA4185D}" type="slidenum">
              <a:t>46</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56" name="PlaceHolder 1"/>
          <p:cNvSpPr>
            <a:spLocks noGrp="1"/>
          </p:cNvSpPr>
          <p:nvPr>
            <p:ph/>
          </p:nvPr>
        </p:nvSpPr>
        <p:spPr>
          <a:xfrm>
            <a:off x="665640" y="1544400"/>
            <a:ext cx="10492920" cy="4582800"/>
          </a:xfrm>
          <a:prstGeom prst="rect">
            <a:avLst/>
          </a:prstGeom>
          <a:noFill/>
          <a:ln w="0">
            <a:noFill/>
          </a:ln>
        </p:spPr>
        <p:txBody>
          <a:bodyPr lIns="91440" tIns="45720" rIns="91440" bIns="45720" anchor="t">
            <a:normAutofit fontScale="88943" lnSpcReduction="10000"/>
          </a:bodyPr>
          <a:lstStyle/>
          <a:p>
            <a:pPr marL="432000" indent="-324000" defTabSz="914400">
              <a:lnSpc>
                <a:spcPct val="100000"/>
              </a:lnSpc>
              <a:spcBef>
                <a:spcPts val="1191"/>
              </a:spcBef>
              <a:spcAft>
                <a:spcPts val="992"/>
              </a:spcAft>
              <a:buClr>
                <a:srgbClr val="000000"/>
              </a:buClr>
              <a:buSzPct val="45000"/>
              <a:buFont typeface="Wingdings" charset="2"/>
              <a:buChar char=""/>
            </a:pPr>
            <a:r>
              <a:rPr lang="en-US" sz="2000" b="0" strike="noStrike" spc="-1" dirty="0">
                <a:solidFill>
                  <a:schemeClr val="accent3">
                    <a:lumMod val="25000"/>
                  </a:schemeClr>
                </a:solidFill>
                <a:latin typeface="Abadi"/>
              </a:rPr>
              <a:t>The interactive map is created using Folium and allows users to explore distances and relationships between </a:t>
            </a:r>
            <a:r>
              <a:rPr lang="en-US" sz="2000" b="0" strike="noStrike" spc="-1" dirty="0" err="1">
                <a:solidFill>
                  <a:schemeClr val="accent3">
                    <a:lumMod val="25000"/>
                  </a:schemeClr>
                </a:solidFill>
                <a:latin typeface="Abadi"/>
              </a:rPr>
              <a:t>SpaceX</a:t>
            </a:r>
            <a:r>
              <a:rPr lang="en-US" sz="2000" b="0" strike="noStrike" spc="-1" dirty="0">
                <a:solidFill>
                  <a:schemeClr val="accent3">
                    <a:lumMod val="25000"/>
                  </a:schemeClr>
                </a:solidFill>
                <a:latin typeface="Abadi"/>
              </a:rPr>
              <a:t> launch sites and nearby points of interest, in this case Titusville Florida</a:t>
            </a:r>
            <a:endParaRPr lang="en-US" sz="2000" b="0" strike="noStrike" spc="-1" dirty="0">
              <a:solidFill>
                <a:schemeClr val="dk1"/>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pPr>
            <a:r>
              <a:rPr lang="en-US" sz="2000" b="0" strike="noStrike" spc="-1" dirty="0">
                <a:solidFill>
                  <a:schemeClr val="accent3">
                    <a:lumMod val="25000"/>
                  </a:schemeClr>
                </a:solidFill>
                <a:latin typeface="Abadi"/>
              </a:rPr>
              <a:t>A dashed Polyline connects Titusville and the </a:t>
            </a:r>
            <a:r>
              <a:rPr lang="en-US" sz="2000" b="0" strike="noStrike" spc="-1" dirty="0" err="1">
                <a:solidFill>
                  <a:schemeClr val="accent3">
                    <a:lumMod val="25000"/>
                  </a:schemeClr>
                </a:solidFill>
                <a:latin typeface="Abadi"/>
              </a:rPr>
              <a:t>SpaceX</a:t>
            </a:r>
            <a:r>
              <a:rPr lang="en-US" sz="2000" b="0" strike="noStrike" spc="-1" dirty="0">
                <a:solidFill>
                  <a:schemeClr val="accent3">
                    <a:lumMod val="25000"/>
                  </a:schemeClr>
                </a:solidFill>
                <a:latin typeface="Abadi"/>
              </a:rPr>
              <a:t> launch site.</a:t>
            </a:r>
            <a:endParaRPr lang="en-US" sz="2000" b="0" strike="noStrike" spc="-1" dirty="0">
              <a:solidFill>
                <a:schemeClr val="dk1"/>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pPr>
            <a:r>
              <a:rPr lang="en-US" sz="2000" b="0" strike="noStrike" spc="-1" dirty="0">
                <a:solidFill>
                  <a:schemeClr val="accent3">
                    <a:lumMod val="25000"/>
                  </a:schemeClr>
                </a:solidFill>
                <a:latin typeface="Abadi"/>
              </a:rPr>
              <a:t>A custom label is placed at the midpoint of the Polyline, showing the calculated distance between Titusville and the launch site (20.5 km in this example).</a:t>
            </a:r>
            <a:endParaRPr lang="en-US" sz="2000" b="0" strike="noStrike" spc="-1" dirty="0">
              <a:solidFill>
                <a:schemeClr val="dk1"/>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pPr>
            <a:r>
              <a:rPr lang="en-US" sz="2000" b="0" strike="noStrike" spc="-1" dirty="0">
                <a:solidFill>
                  <a:schemeClr val="accent3">
                    <a:lumMod val="25000"/>
                  </a:schemeClr>
                </a:solidFill>
                <a:latin typeface="Abadi"/>
              </a:rPr>
              <a:t>Titusville Marker: Green marker with a "city" icon, representing Titusville, FL.</a:t>
            </a:r>
            <a:endParaRPr lang="en-US" sz="2000" b="0" strike="noStrike" spc="-1" dirty="0">
              <a:solidFill>
                <a:schemeClr val="dk1"/>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pPr>
            <a:r>
              <a:rPr lang="en-US" sz="2000" b="0" strike="noStrike" spc="-1" dirty="0">
                <a:solidFill>
                  <a:schemeClr val="accent3">
                    <a:lumMod val="25000"/>
                  </a:schemeClr>
                </a:solidFill>
                <a:latin typeface="Abadi"/>
              </a:rPr>
              <a:t>Launch Site Marker: Red marker with a "rocket" icon, denoting the </a:t>
            </a:r>
            <a:r>
              <a:rPr lang="en-US" sz="2000" b="0" strike="noStrike" spc="-1" dirty="0" err="1">
                <a:solidFill>
                  <a:schemeClr val="accent3">
                    <a:lumMod val="25000"/>
                  </a:schemeClr>
                </a:solidFill>
                <a:latin typeface="Abadi"/>
              </a:rPr>
              <a:t>SpaceX</a:t>
            </a:r>
            <a:r>
              <a:rPr lang="en-US" sz="2000" b="0" strike="noStrike" spc="-1" dirty="0">
                <a:solidFill>
                  <a:schemeClr val="accent3">
                    <a:lumMod val="25000"/>
                  </a:schemeClr>
                </a:solidFill>
                <a:latin typeface="Abadi"/>
              </a:rPr>
              <a:t> launch site.</a:t>
            </a:r>
            <a:endParaRPr lang="en-US" sz="2000" b="0" strike="noStrike" spc="-1" dirty="0">
              <a:solidFill>
                <a:schemeClr val="dk1"/>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pPr>
            <a:r>
              <a:rPr lang="en-US" sz="2000" b="0" strike="noStrike" spc="-1" dirty="0">
                <a:solidFill>
                  <a:schemeClr val="accent3">
                    <a:lumMod val="25000"/>
                  </a:schemeClr>
                </a:solidFill>
                <a:latin typeface="Abadi"/>
              </a:rPr>
              <a:t>The map emphasizes the close distance between Titusville and the </a:t>
            </a:r>
            <a:r>
              <a:rPr lang="en-US" sz="2000" b="0" strike="noStrike" spc="-1" dirty="0" err="1">
                <a:solidFill>
                  <a:schemeClr val="accent3">
                    <a:lumMod val="25000"/>
                  </a:schemeClr>
                </a:solidFill>
                <a:latin typeface="Abadi"/>
              </a:rPr>
              <a:t>SpaceX</a:t>
            </a:r>
            <a:r>
              <a:rPr lang="en-US" sz="2000" b="0" strike="noStrike" spc="-1" dirty="0">
                <a:solidFill>
                  <a:schemeClr val="accent3">
                    <a:lumMod val="25000"/>
                  </a:schemeClr>
                </a:solidFill>
                <a:latin typeface="Abadi"/>
              </a:rPr>
              <a:t> launch site (approximately 20.5 km). This proximity underlines the strategic location of Titusville as a support hub for </a:t>
            </a:r>
            <a:r>
              <a:rPr lang="en-US" sz="2000" b="0" strike="noStrike" spc="-1" dirty="0" err="1">
                <a:solidFill>
                  <a:schemeClr val="accent3">
                    <a:lumMod val="25000"/>
                  </a:schemeClr>
                </a:solidFill>
                <a:latin typeface="Abadi"/>
              </a:rPr>
              <a:t>SpaceX</a:t>
            </a:r>
            <a:r>
              <a:rPr lang="en-US" sz="2000" b="0" strike="noStrike" spc="-1" dirty="0">
                <a:solidFill>
                  <a:schemeClr val="accent3">
                    <a:lumMod val="25000"/>
                  </a:schemeClr>
                </a:solidFill>
                <a:latin typeface="Abadi"/>
              </a:rPr>
              <a:t> operations.</a:t>
            </a:r>
            <a:r>
              <a:rPr lang="en-US" sz="1000" b="0" strike="noStrike" spc="-1" dirty="0">
                <a:solidFill>
                  <a:schemeClr val="accent3">
                    <a:lumMod val="25000"/>
                  </a:schemeClr>
                </a:solidFill>
                <a:latin typeface="Abadi"/>
              </a:rPr>
              <a:t>.</a:t>
            </a:r>
            <a:endParaRPr lang="en-US" sz="1000" b="0" strike="noStrike" spc="-1" dirty="0">
              <a:solidFill>
                <a:schemeClr val="dk1"/>
              </a:solidFill>
              <a:latin typeface="Calibri"/>
            </a:endParaRPr>
          </a:p>
          <a:p>
            <a:pPr indent="0" defTabSz="914400">
              <a:lnSpc>
                <a:spcPct val="100000"/>
              </a:lnSpc>
              <a:spcBef>
                <a:spcPts val="1191"/>
              </a:spcBef>
              <a:spcAft>
                <a:spcPts val="992"/>
              </a:spcAft>
              <a:buNone/>
            </a:pPr>
            <a:endParaRPr lang="en-US" sz="1500" b="0" strike="noStrike" spc="-1" dirty="0">
              <a:solidFill>
                <a:schemeClr val="dk1"/>
              </a:solidFill>
              <a:latin typeface="Calibri"/>
            </a:endParaRPr>
          </a:p>
          <a:p>
            <a:pPr indent="0" defTabSz="914400">
              <a:lnSpc>
                <a:spcPct val="100000"/>
              </a:lnSpc>
              <a:spcBef>
                <a:spcPts val="1191"/>
              </a:spcBef>
              <a:spcAft>
                <a:spcPts val="992"/>
              </a:spcAft>
              <a:buNone/>
            </a:pPr>
            <a:endParaRPr lang="en-US" sz="1000" b="0" strike="noStrike" spc="-1" dirty="0">
              <a:solidFill>
                <a:schemeClr val="dk1"/>
              </a:solidFill>
              <a:latin typeface="Calibri"/>
            </a:endParaRPr>
          </a:p>
          <a:p>
            <a:pPr indent="0" defTabSz="914400">
              <a:lnSpc>
                <a:spcPct val="100000"/>
              </a:lnSpc>
              <a:spcBef>
                <a:spcPts val="1191"/>
              </a:spcBef>
              <a:spcAft>
                <a:spcPts val="992"/>
              </a:spcAft>
              <a:buNone/>
            </a:pPr>
            <a:endParaRPr lang="en-US" sz="2200" b="0" strike="noStrike" spc="-1" dirty="0">
              <a:solidFill>
                <a:schemeClr val="dk1"/>
              </a:solidFill>
              <a:latin typeface="Calibri"/>
            </a:endParaRPr>
          </a:p>
          <a:p>
            <a:pPr indent="0" defTabSz="914400">
              <a:lnSpc>
                <a:spcPct val="100000"/>
              </a:lnSpc>
              <a:spcBef>
                <a:spcPts val="1400"/>
              </a:spcBef>
              <a:buNone/>
            </a:pPr>
            <a:endParaRPr lang="en-US" sz="2200" b="0" strike="noStrike" spc="-1" dirty="0">
              <a:solidFill>
                <a:schemeClr val="dk1"/>
              </a:solidFill>
              <a:latin typeface="Calibri"/>
            </a:endParaRPr>
          </a:p>
          <a:p>
            <a:pPr indent="0" defTabSz="914400">
              <a:lnSpc>
                <a:spcPct val="100000"/>
              </a:lnSpc>
              <a:spcBef>
                <a:spcPts val="1400"/>
              </a:spcBef>
              <a:buNone/>
            </a:pPr>
            <a:endParaRPr lang="en-US" sz="2200" b="0" strike="noStrike" spc="-1" dirty="0">
              <a:solidFill>
                <a:schemeClr val="dk1"/>
              </a:solidFill>
              <a:latin typeface="Calibri"/>
            </a:endParaRPr>
          </a:p>
          <a:p>
            <a:pPr indent="0" defTabSz="914400">
              <a:lnSpc>
                <a:spcPct val="100000"/>
              </a:lnSpc>
              <a:spcBef>
                <a:spcPts val="1400"/>
              </a:spcBef>
              <a:buNone/>
            </a:pPr>
            <a:endParaRPr lang="en-US" sz="2200" b="0" strike="noStrike" spc="-1" dirty="0">
              <a:solidFill>
                <a:schemeClr val="dk1"/>
              </a:solidFill>
              <a:latin typeface="Calibri"/>
            </a:endParaRPr>
          </a:p>
        </p:txBody>
      </p:sp>
      <p:sp>
        <p:nvSpPr>
          <p:cNvPr id="257" name="Title 4"/>
          <p:cNvSpPr/>
          <p:nvPr/>
        </p:nvSpPr>
        <p:spPr>
          <a:xfrm>
            <a:off x="759600" y="267480"/>
            <a:ext cx="1068948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lnSpcReduction="10000"/>
          </a:bodyPr>
          <a:lstStyle/>
          <a:p>
            <a:pPr defTabSz="914400">
              <a:lnSpc>
                <a:spcPct val="90000"/>
              </a:lnSpc>
            </a:pPr>
            <a:endParaRPr lang="en-US" sz="3600" b="1" strike="noStrike" spc="-1">
              <a:solidFill>
                <a:srgbClr val="000000"/>
              </a:solidFill>
              <a:latin typeface="Arial"/>
            </a:endParaRPr>
          </a:p>
        </p:txBody>
      </p:sp>
      <p:sp>
        <p:nvSpPr>
          <p:cNvPr id="258" name="Title 5"/>
          <p:cNvSpPr/>
          <p:nvPr/>
        </p:nvSpPr>
        <p:spPr>
          <a:xfrm>
            <a:off x="759600" y="434160"/>
            <a:ext cx="10689480" cy="81828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defTabSz="914400">
              <a:lnSpc>
                <a:spcPct val="90000"/>
              </a:lnSpc>
            </a:pPr>
            <a:r>
              <a:rPr lang="en-US" sz="2600" spc="-1" dirty="0">
                <a:solidFill>
                  <a:srgbClr val="0B49CB"/>
                </a:solidFill>
                <a:latin typeface="Abadi"/>
              </a:rPr>
              <a:t>Map showing proximities such as railway, highway, coastline, with distance calculated and displayed</a:t>
            </a:r>
          </a:p>
        </p:txBody>
      </p:sp>
      <p:sp>
        <p:nvSpPr>
          <p:cNvPr id="3" name="PlaceHolder 2"/>
          <p:cNvSpPr>
            <a:spLocks noGrp="1"/>
          </p:cNvSpPr>
          <p:nvPr>
            <p:ph type="sldNum" idx="1"/>
          </p:nvPr>
        </p:nvSpPr>
        <p:spPr/>
        <p:txBody>
          <a:bodyPr/>
          <a:lstStyle/>
          <a:p>
            <a:fld id="{A2D811D5-F3FF-43D8-B3A3-7207D1D342FA}" type="slidenum">
              <a:t>47</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57" name="Title 4"/>
          <p:cNvSpPr/>
          <p:nvPr/>
        </p:nvSpPr>
        <p:spPr>
          <a:xfrm>
            <a:off x="759600" y="267480"/>
            <a:ext cx="1068948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lnSpcReduction="10000"/>
          </a:bodyPr>
          <a:lstStyle/>
          <a:p>
            <a:pPr defTabSz="914400">
              <a:lnSpc>
                <a:spcPct val="90000"/>
              </a:lnSpc>
            </a:pPr>
            <a:endParaRPr lang="en-US" sz="3600" b="1" strike="noStrike" spc="-1">
              <a:solidFill>
                <a:srgbClr val="000000"/>
              </a:solidFill>
              <a:latin typeface="Arial"/>
            </a:endParaRPr>
          </a:p>
        </p:txBody>
      </p:sp>
      <p:sp>
        <p:nvSpPr>
          <p:cNvPr id="258" name="Title 5"/>
          <p:cNvSpPr/>
          <p:nvPr/>
        </p:nvSpPr>
        <p:spPr>
          <a:xfrm>
            <a:off x="759600" y="434160"/>
            <a:ext cx="10689480" cy="81828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US" sz="2600" spc="-1" dirty="0" smtClean="0">
                <a:solidFill>
                  <a:srgbClr val="0B49CB"/>
                </a:solidFill>
                <a:latin typeface="Abadi"/>
              </a:rPr>
              <a:t>Map showing proximities </a:t>
            </a:r>
            <a:r>
              <a:rPr lang="en-US" sz="2600" spc="-1" dirty="0" err="1" smtClean="0">
                <a:solidFill>
                  <a:srgbClr val="0B49CB"/>
                </a:solidFill>
                <a:latin typeface="Abadi"/>
              </a:rPr>
              <a:t>SpaceX</a:t>
            </a:r>
            <a:r>
              <a:rPr lang="en-US" sz="2600" spc="-1" dirty="0" smtClean="0">
                <a:solidFill>
                  <a:srgbClr val="0B49CB"/>
                </a:solidFill>
                <a:latin typeface="Abadi"/>
              </a:rPr>
              <a:t> and Titusville</a:t>
            </a:r>
            <a:endParaRPr lang="en-US" sz="2600" spc="-1" dirty="0">
              <a:solidFill>
                <a:srgbClr val="0B49CB"/>
              </a:solidFill>
              <a:latin typeface="Abadi"/>
            </a:endParaRPr>
          </a:p>
        </p:txBody>
      </p:sp>
      <p:sp>
        <p:nvSpPr>
          <p:cNvPr id="3" name="PlaceHolder 2"/>
          <p:cNvSpPr>
            <a:spLocks noGrp="1"/>
          </p:cNvSpPr>
          <p:nvPr>
            <p:ph type="sldNum" idx="1"/>
          </p:nvPr>
        </p:nvSpPr>
        <p:spPr/>
        <p:txBody>
          <a:bodyPr/>
          <a:lstStyle/>
          <a:p>
            <a:fld id="{A2D811D5-F3FF-43D8-B3A3-7207D1D342FA}" type="slidenum">
              <a:t>48</a:t>
            </a:fld>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00" y="1600577"/>
            <a:ext cx="10177105" cy="4667875"/>
          </a:xfrm>
          <a:prstGeom prst="rect">
            <a:avLst/>
          </a:prstGeom>
        </p:spPr>
      </p:pic>
    </p:spTree>
    <p:extLst>
      <p:ext uri="{BB962C8B-B14F-4D97-AF65-F5344CB8AC3E}">
        <p14:creationId xmlns:p14="http://schemas.microsoft.com/office/powerpoint/2010/main" val="280790366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59" name="TextBox 1"/>
          <p:cNvSpPr/>
          <p:nvPr/>
        </p:nvSpPr>
        <p:spPr>
          <a:xfrm>
            <a:off x="811440" y="2529720"/>
            <a:ext cx="103140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strike="noStrike" spc="-1">
                <a:solidFill>
                  <a:schemeClr val="lt1"/>
                </a:solidFill>
                <a:latin typeface="Calibri"/>
              </a:rPr>
              <a:t>Section 4</a:t>
            </a:r>
            <a:endParaRPr lang="en-US" sz="18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2" name="PlaceHolder 1"/>
          <p:cNvSpPr>
            <a:spLocks noGrp="1"/>
          </p:cNvSpPr>
          <p:nvPr>
            <p:ph type="sldNum" idx="39"/>
          </p:nvPr>
        </p:nvSpPr>
        <p:spPr>
          <a:xfrm>
            <a:off x="8714880" y="6025680"/>
            <a:ext cx="2742840" cy="40140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600" b="0" strike="noStrike" spc="-1">
                <a:solidFill>
                  <a:srgbClr val="1C7DDB"/>
                </a:solidFill>
                <a:latin typeface="Abadi"/>
              </a:defRPr>
            </a:lvl1pPr>
          </a:lstStyle>
          <a:p>
            <a:pPr indent="0" algn="r" defTabSz="914400">
              <a:lnSpc>
                <a:spcPct val="100000"/>
              </a:lnSpc>
              <a:spcAft>
                <a:spcPts val="601"/>
              </a:spcAft>
              <a:buNone/>
            </a:pPr>
            <a:fld id="{DDA77140-5CA7-442E-8833-5A10B827F927}" type="slidenum">
              <a:rPr lang="en-US" sz="1600" b="0" strike="noStrike" spc="-1">
                <a:solidFill>
                  <a:srgbClr val="1C7DDB"/>
                </a:solidFill>
                <a:latin typeface="Abadi"/>
              </a:rPr>
              <a:t>5</a:t>
            </a:fld>
            <a:endParaRPr lang="en-US" sz="1600" b="0" strike="noStrike" spc="-1">
              <a:solidFill>
                <a:srgbClr val="000000"/>
              </a:solidFill>
              <a:latin typeface="Times New Roman"/>
            </a:endParaRPr>
          </a:p>
        </p:txBody>
      </p:sp>
      <p:sp>
        <p:nvSpPr>
          <p:cNvPr id="83" name="Title 1"/>
          <p:cNvSpPr/>
          <p:nvPr/>
        </p:nvSpPr>
        <p:spPr>
          <a:xfrm>
            <a:off x="828000" y="538560"/>
            <a:ext cx="105296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Introduction</a:t>
            </a:r>
            <a:endParaRPr lang="en-US" sz="4000" b="0" strike="noStrike" spc="-1">
              <a:solidFill>
                <a:srgbClr val="000000"/>
              </a:solidFill>
              <a:latin typeface="Arial"/>
            </a:endParaRPr>
          </a:p>
        </p:txBody>
      </p:sp>
      <p:sp>
        <p:nvSpPr>
          <p:cNvPr id="84" name="Content Placeholder 2"/>
          <p:cNvSpPr/>
          <p:nvPr/>
        </p:nvSpPr>
        <p:spPr>
          <a:xfrm>
            <a:off x="828000" y="1424801"/>
            <a:ext cx="9599783" cy="4486579"/>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marL="228600" indent="-228600">
              <a:lnSpc>
                <a:spcPct val="90000"/>
              </a:lnSpc>
              <a:spcBef>
                <a:spcPts val="1400"/>
              </a:spcBef>
              <a:buClr>
                <a:srgbClr val="292929"/>
              </a:buClr>
              <a:buFont typeface="Arial"/>
              <a:buChar char="•"/>
            </a:pPr>
            <a:r>
              <a:rPr lang="en-US" sz="1600" spc="-1" dirty="0">
                <a:solidFill>
                  <a:schemeClr val="accent3">
                    <a:lumMod val="25000"/>
                  </a:schemeClr>
                </a:solidFill>
                <a:latin typeface="Abadi"/>
              </a:rPr>
              <a:t>The commercial space industry is transforming space travel into a more affordable and accessible venture, with </a:t>
            </a:r>
            <a:r>
              <a:rPr lang="en-US" sz="1600" spc="-1" dirty="0" err="1">
                <a:solidFill>
                  <a:schemeClr val="accent3">
                    <a:lumMod val="25000"/>
                  </a:schemeClr>
                </a:solidFill>
                <a:latin typeface="Abadi"/>
              </a:rPr>
              <a:t>SpaceX</a:t>
            </a:r>
            <a:r>
              <a:rPr lang="en-US" sz="1600" spc="-1" dirty="0">
                <a:solidFill>
                  <a:schemeClr val="accent3">
                    <a:lumMod val="25000"/>
                  </a:schemeClr>
                </a:solidFill>
                <a:latin typeface="Abadi"/>
              </a:rPr>
              <a:t> leading the charge through innovative cost-saving strategies</a:t>
            </a:r>
            <a:r>
              <a:rPr lang="en-US" sz="1600" spc="-1" dirty="0" smtClean="0">
                <a:solidFill>
                  <a:schemeClr val="accent3">
                    <a:lumMod val="25000"/>
                  </a:schemeClr>
                </a:solidFill>
                <a:latin typeface="Abadi"/>
              </a:rPr>
              <a:t>.</a:t>
            </a:r>
            <a:endParaRPr lang="en-US" sz="1600" spc="-1" dirty="0">
              <a:solidFill>
                <a:schemeClr val="accent3">
                  <a:lumMod val="25000"/>
                </a:schemeClr>
              </a:solidFill>
              <a:latin typeface="Abadi"/>
            </a:endParaRPr>
          </a:p>
          <a:p>
            <a:pPr marL="228600" indent="-228600">
              <a:lnSpc>
                <a:spcPct val="90000"/>
              </a:lnSpc>
              <a:spcBef>
                <a:spcPts val="1400"/>
              </a:spcBef>
              <a:buClr>
                <a:srgbClr val="292929"/>
              </a:buClr>
              <a:buFont typeface="Arial"/>
              <a:buChar char="•"/>
            </a:pPr>
            <a:r>
              <a:rPr lang="en-US" sz="1600" spc="-1" dirty="0" err="1">
                <a:solidFill>
                  <a:schemeClr val="accent3">
                    <a:lumMod val="25000"/>
                  </a:schemeClr>
                </a:solidFill>
                <a:latin typeface="Abadi"/>
              </a:rPr>
              <a:t>SpaceX's</a:t>
            </a:r>
            <a:r>
              <a:rPr lang="en-US" sz="1600" spc="-1" dirty="0">
                <a:solidFill>
                  <a:schemeClr val="accent3">
                    <a:lumMod val="25000"/>
                  </a:schemeClr>
                </a:solidFill>
                <a:latin typeface="Abadi"/>
              </a:rPr>
              <a:t> Falcon 9 rocket is a key contributor to its success due to its reusable first stage, significantly reducing launch costs compared to competitors</a:t>
            </a:r>
            <a:r>
              <a:rPr lang="en-US" sz="1600" spc="-1" dirty="0" smtClean="0">
                <a:solidFill>
                  <a:schemeClr val="accent3">
                    <a:lumMod val="25000"/>
                  </a:schemeClr>
                </a:solidFill>
                <a:latin typeface="Abadi"/>
              </a:rPr>
              <a:t>.</a:t>
            </a:r>
            <a:endParaRPr lang="en-US" sz="1600" spc="-1" dirty="0">
              <a:solidFill>
                <a:schemeClr val="accent3">
                  <a:lumMod val="25000"/>
                </a:schemeClr>
              </a:solidFill>
              <a:latin typeface="Abadi"/>
            </a:endParaRPr>
          </a:p>
          <a:p>
            <a:pPr marL="228600" indent="-228600">
              <a:lnSpc>
                <a:spcPct val="90000"/>
              </a:lnSpc>
              <a:spcBef>
                <a:spcPts val="1400"/>
              </a:spcBef>
              <a:buClr>
                <a:srgbClr val="292929"/>
              </a:buClr>
              <a:buFont typeface="Arial"/>
              <a:buChar char="•"/>
            </a:pPr>
            <a:r>
              <a:rPr lang="en-US" sz="1600" spc="-1" dirty="0">
                <a:solidFill>
                  <a:schemeClr val="accent3">
                    <a:lumMod val="25000"/>
                  </a:schemeClr>
                </a:solidFill>
                <a:latin typeface="Abadi"/>
              </a:rPr>
              <a:t>A Falcon 9 launch costs approximately $62 million, whereas other providers charge upwards of $165 million</a:t>
            </a:r>
            <a:r>
              <a:rPr lang="en-US" sz="1600" spc="-1" dirty="0" smtClean="0">
                <a:solidFill>
                  <a:schemeClr val="accent3">
                    <a:lumMod val="25000"/>
                  </a:schemeClr>
                </a:solidFill>
                <a:latin typeface="Abadi"/>
              </a:rPr>
              <a:t>.</a:t>
            </a:r>
            <a:endParaRPr lang="en-US" sz="1600" spc="-1" dirty="0">
              <a:solidFill>
                <a:schemeClr val="accent3">
                  <a:lumMod val="25000"/>
                </a:schemeClr>
              </a:solidFill>
              <a:latin typeface="Abadi"/>
            </a:endParaRPr>
          </a:p>
          <a:p>
            <a:pPr marL="228600" indent="-228600">
              <a:lnSpc>
                <a:spcPct val="90000"/>
              </a:lnSpc>
              <a:spcBef>
                <a:spcPts val="1400"/>
              </a:spcBef>
              <a:buClr>
                <a:srgbClr val="292929"/>
              </a:buClr>
              <a:buFont typeface="Arial"/>
              <a:buChar char="•"/>
            </a:pPr>
            <a:r>
              <a:rPr lang="en-US" sz="1600" spc="-1" dirty="0">
                <a:solidFill>
                  <a:schemeClr val="accent3">
                    <a:lumMod val="25000"/>
                  </a:schemeClr>
                </a:solidFill>
                <a:latin typeface="Abadi"/>
              </a:rPr>
              <a:t>Reusability of the first stage not only makes launches more economical but also sets </a:t>
            </a:r>
            <a:r>
              <a:rPr lang="en-US" sz="1600" spc="-1" dirty="0" err="1">
                <a:solidFill>
                  <a:schemeClr val="accent3">
                    <a:lumMod val="25000"/>
                  </a:schemeClr>
                </a:solidFill>
                <a:latin typeface="Abadi"/>
              </a:rPr>
              <a:t>SpaceX</a:t>
            </a:r>
            <a:r>
              <a:rPr lang="en-US" sz="1600" spc="-1" dirty="0">
                <a:solidFill>
                  <a:schemeClr val="accent3">
                    <a:lumMod val="25000"/>
                  </a:schemeClr>
                </a:solidFill>
                <a:latin typeface="Abadi"/>
              </a:rPr>
              <a:t> apart in a competitive market</a:t>
            </a:r>
            <a:r>
              <a:rPr lang="en-US" sz="1600" spc="-1" dirty="0" smtClean="0">
                <a:solidFill>
                  <a:schemeClr val="accent3">
                    <a:lumMod val="25000"/>
                  </a:schemeClr>
                </a:solidFill>
                <a:latin typeface="Abadi"/>
              </a:rPr>
              <a:t>.</a:t>
            </a:r>
            <a:endParaRPr lang="en-US" sz="1600" spc="-1" dirty="0">
              <a:solidFill>
                <a:schemeClr val="accent3">
                  <a:lumMod val="25000"/>
                </a:schemeClr>
              </a:solidFill>
              <a:latin typeface="Abadi"/>
            </a:endParaRPr>
          </a:p>
          <a:p>
            <a:pPr marL="228600" indent="-228600">
              <a:lnSpc>
                <a:spcPct val="90000"/>
              </a:lnSpc>
              <a:spcBef>
                <a:spcPts val="1400"/>
              </a:spcBef>
              <a:buClr>
                <a:srgbClr val="292929"/>
              </a:buClr>
              <a:buFont typeface="Arial"/>
              <a:buChar char="•"/>
            </a:pPr>
            <a:r>
              <a:rPr lang="en-US" sz="1600" spc="-1" dirty="0">
                <a:solidFill>
                  <a:schemeClr val="accent3">
                    <a:lumMod val="25000"/>
                  </a:schemeClr>
                </a:solidFill>
                <a:latin typeface="Abadi"/>
              </a:rPr>
              <a:t>The project aims to analyze public data to predict the likelihood of Falcon </a:t>
            </a:r>
            <a:r>
              <a:rPr lang="en-US" sz="1600" spc="-1" dirty="0" err="1">
                <a:solidFill>
                  <a:schemeClr val="accent3">
                    <a:lumMod val="25000"/>
                  </a:schemeClr>
                </a:solidFill>
                <a:latin typeface="Abadi"/>
              </a:rPr>
              <a:t>9’s</a:t>
            </a:r>
            <a:r>
              <a:rPr lang="en-US" sz="1600" spc="-1" dirty="0">
                <a:solidFill>
                  <a:schemeClr val="accent3">
                    <a:lumMod val="25000"/>
                  </a:schemeClr>
                </a:solidFill>
                <a:latin typeface="Abadi"/>
              </a:rPr>
              <a:t> first stage successfully landing, which directly impacts launch cost estimation.</a:t>
            </a:r>
          </a:p>
          <a:p>
            <a:pPr marL="228600" indent="-228600">
              <a:lnSpc>
                <a:spcPct val="90000"/>
              </a:lnSpc>
              <a:spcBef>
                <a:spcPts val="1400"/>
              </a:spcBef>
              <a:buClr>
                <a:srgbClr val="292929"/>
              </a:buClr>
              <a:buFont typeface="Arial"/>
              <a:buChar char="•"/>
            </a:pPr>
            <a:r>
              <a:rPr lang="en-US" sz="1600" spc="-1" dirty="0">
                <a:solidFill>
                  <a:schemeClr val="accent3">
                    <a:lumMod val="25000"/>
                  </a:schemeClr>
                </a:solidFill>
                <a:latin typeface="Abadi"/>
              </a:rPr>
              <a:t>Developing maps and dashboards for monitoring the </a:t>
            </a:r>
            <a:r>
              <a:rPr lang="en-US" sz="1600" spc="-1" dirty="0" err="1">
                <a:solidFill>
                  <a:schemeClr val="accent3">
                    <a:lumMod val="25000"/>
                  </a:schemeClr>
                </a:solidFill>
                <a:latin typeface="Abadi"/>
              </a:rPr>
              <a:t>SpaceX</a:t>
            </a:r>
            <a:r>
              <a:rPr lang="en-US" sz="1600" spc="-1" dirty="0">
                <a:solidFill>
                  <a:schemeClr val="accent3">
                    <a:lumMod val="25000"/>
                  </a:schemeClr>
                </a:solidFill>
                <a:latin typeface="Abadi"/>
              </a:rPr>
              <a:t> operation.</a:t>
            </a:r>
          </a:p>
          <a:p>
            <a:pPr marL="228600" indent="-228600">
              <a:lnSpc>
                <a:spcPct val="90000"/>
              </a:lnSpc>
              <a:spcBef>
                <a:spcPts val="1400"/>
              </a:spcBef>
              <a:buClr>
                <a:srgbClr val="292929"/>
              </a:buClr>
              <a:buFont typeface="Arial"/>
              <a:buChar char="•"/>
            </a:pPr>
            <a:r>
              <a:rPr lang="en-US" sz="1600" spc="-1" dirty="0">
                <a:solidFill>
                  <a:schemeClr val="accent3">
                    <a:lumMod val="25000"/>
                  </a:schemeClr>
                </a:solidFill>
                <a:latin typeface="Abadi"/>
              </a:rPr>
              <a:t>Prediction of Landing Success: Can machine learning models accurately predict whether the Falcon 9 first stage will land successfully?</a:t>
            </a:r>
            <a:endParaRPr lang="en-US" sz="16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0" name="PlaceHolder 1"/>
          <p:cNvSpPr>
            <a:spLocks noGrp="1"/>
          </p:cNvSpPr>
          <p:nvPr>
            <p:ph/>
          </p:nvPr>
        </p:nvSpPr>
        <p:spPr>
          <a:xfrm>
            <a:off x="627165" y="1550452"/>
            <a:ext cx="4559198" cy="4475228"/>
          </a:xfrm>
          <a:prstGeom prst="rect">
            <a:avLst/>
          </a:prstGeom>
          <a:noFill/>
          <a:ln w="0">
            <a:noFill/>
          </a:ln>
        </p:spPr>
        <p:txBody>
          <a:bodyPr lIns="91440" tIns="45720" rIns="91440" bIns="45720" anchor="t">
            <a:normAutofit fontScale="92500" lnSpcReduction="20000"/>
          </a:bodyPr>
          <a:lstStyle/>
          <a:p>
            <a:pPr marL="514350" indent="-285750">
              <a:lnSpc>
                <a:spcPct val="100000"/>
              </a:lnSpc>
              <a:spcBef>
                <a:spcPts val="1400"/>
              </a:spcBef>
              <a:buFont typeface="Wingdings" panose="05000000000000000000" pitchFamily="2" charset="2"/>
              <a:buChar char="§"/>
            </a:pPr>
            <a:r>
              <a:rPr lang="en-US" sz="1400" spc="-1" dirty="0" err="1">
                <a:solidFill>
                  <a:schemeClr val="dk1"/>
                </a:solidFill>
                <a:latin typeface="Abadi"/>
              </a:rPr>
              <a:t>KSC</a:t>
            </a:r>
            <a:r>
              <a:rPr lang="en-US" sz="1400" spc="-1" dirty="0">
                <a:solidFill>
                  <a:schemeClr val="dk1"/>
                </a:solidFill>
                <a:latin typeface="Abadi"/>
              </a:rPr>
              <a:t> LC-</a:t>
            </a:r>
            <a:r>
              <a:rPr lang="en-US" sz="1400" spc="-1" dirty="0" err="1">
                <a:solidFill>
                  <a:schemeClr val="dk1"/>
                </a:solidFill>
                <a:latin typeface="Abadi"/>
              </a:rPr>
              <a:t>39A's</a:t>
            </a:r>
            <a:r>
              <a:rPr lang="en-US" sz="1400" spc="-1" dirty="0">
                <a:solidFill>
                  <a:schemeClr val="dk1"/>
                </a:solidFill>
                <a:latin typeface="Abadi"/>
              </a:rPr>
              <a:t> Dominance Handling 41.7% of successful launches signifies its importance as </a:t>
            </a:r>
            <a:r>
              <a:rPr lang="en-US" sz="1400" spc="-1" dirty="0" err="1">
                <a:solidFill>
                  <a:schemeClr val="dk1"/>
                </a:solidFill>
                <a:latin typeface="Abadi"/>
              </a:rPr>
              <a:t>SpaceX’s</a:t>
            </a:r>
            <a:r>
              <a:rPr lang="en-US" sz="1400" spc="-1" dirty="0">
                <a:solidFill>
                  <a:schemeClr val="dk1"/>
                </a:solidFill>
                <a:latin typeface="Abadi"/>
              </a:rPr>
              <a:t> flagship site, capable of supporting diverse and high-profile missions</a:t>
            </a:r>
            <a:r>
              <a:rPr lang="en-US" sz="1400" spc="-1" dirty="0" smtClean="0">
                <a:solidFill>
                  <a:schemeClr val="dk1"/>
                </a:solidFill>
                <a:latin typeface="Abadi"/>
              </a:rPr>
              <a:t>.</a:t>
            </a:r>
            <a:endParaRPr lang="en-US" sz="1400" spc="-1" dirty="0">
              <a:solidFill>
                <a:schemeClr val="dk1"/>
              </a:solidFill>
              <a:latin typeface="Abadi"/>
            </a:endParaRPr>
          </a:p>
          <a:p>
            <a:pPr marL="514350" indent="-285750">
              <a:lnSpc>
                <a:spcPct val="100000"/>
              </a:lnSpc>
              <a:spcBef>
                <a:spcPts val="1400"/>
              </a:spcBef>
              <a:buFont typeface="Wingdings" panose="05000000000000000000" pitchFamily="2" charset="2"/>
              <a:buChar char="§"/>
            </a:pPr>
            <a:r>
              <a:rPr lang="en-US" sz="1400" spc="-1" dirty="0">
                <a:solidFill>
                  <a:schemeClr val="dk1"/>
                </a:solidFill>
                <a:latin typeface="Abadi"/>
              </a:rPr>
              <a:t>If </a:t>
            </a:r>
            <a:r>
              <a:rPr lang="en-US" sz="1400" spc="-1" dirty="0" err="1">
                <a:solidFill>
                  <a:schemeClr val="dk1"/>
                </a:solidFill>
                <a:latin typeface="Abadi"/>
              </a:rPr>
              <a:t>KSC</a:t>
            </a:r>
            <a:r>
              <a:rPr lang="en-US" sz="1400" spc="-1" dirty="0">
                <a:solidFill>
                  <a:schemeClr val="dk1"/>
                </a:solidFill>
                <a:latin typeface="Abadi"/>
              </a:rPr>
              <a:t> LC-</a:t>
            </a:r>
            <a:r>
              <a:rPr lang="en-US" sz="1400" spc="-1" dirty="0" err="1">
                <a:solidFill>
                  <a:schemeClr val="dk1"/>
                </a:solidFill>
                <a:latin typeface="Abadi"/>
              </a:rPr>
              <a:t>39A</a:t>
            </a:r>
            <a:r>
              <a:rPr lang="en-US" sz="1400" spc="-1" dirty="0">
                <a:solidFill>
                  <a:schemeClr val="dk1"/>
                </a:solidFill>
                <a:latin typeface="Abadi"/>
              </a:rPr>
              <a:t> has fewer total launches compared to other sites, the success rate percentage might overstate the importance</a:t>
            </a:r>
            <a:r>
              <a:rPr lang="en-US" sz="1400" spc="-1" dirty="0" smtClean="0">
                <a:solidFill>
                  <a:schemeClr val="dk1"/>
                </a:solidFill>
                <a:latin typeface="Abadi"/>
              </a:rPr>
              <a:t>.</a:t>
            </a:r>
            <a:endParaRPr lang="en-US" sz="1400" spc="-1" dirty="0">
              <a:solidFill>
                <a:schemeClr val="dk1"/>
              </a:solidFill>
              <a:latin typeface="Abadi"/>
            </a:endParaRPr>
          </a:p>
          <a:p>
            <a:pPr marL="514350" indent="-285750">
              <a:lnSpc>
                <a:spcPct val="100000"/>
              </a:lnSpc>
              <a:spcBef>
                <a:spcPts val="1400"/>
              </a:spcBef>
              <a:buFont typeface="Wingdings" panose="05000000000000000000" pitchFamily="2" charset="2"/>
              <a:buChar char="§"/>
            </a:pPr>
            <a:r>
              <a:rPr lang="en-US" sz="1400" spc="-1" dirty="0">
                <a:solidFill>
                  <a:schemeClr val="dk1"/>
                </a:solidFill>
                <a:latin typeface="Abadi"/>
              </a:rPr>
              <a:t>Cape Canaveral Air Force Station's LC-40 (29.2%) is the second-most significant contributor.</a:t>
            </a:r>
          </a:p>
          <a:p>
            <a:pPr marL="514350" indent="-285750">
              <a:lnSpc>
                <a:spcPct val="100000"/>
              </a:lnSpc>
              <a:spcBef>
                <a:spcPts val="1400"/>
              </a:spcBef>
              <a:buFont typeface="Wingdings" panose="05000000000000000000" pitchFamily="2" charset="2"/>
              <a:buChar char="§"/>
            </a:pPr>
            <a:r>
              <a:rPr lang="en-US" sz="1400" spc="-1" dirty="0">
                <a:solidFill>
                  <a:schemeClr val="dk1"/>
                </a:solidFill>
                <a:latin typeface="Abadi"/>
              </a:rPr>
              <a:t>Supports a substantial portion of </a:t>
            </a:r>
            <a:r>
              <a:rPr lang="en-US" sz="1400" spc="-1" dirty="0" err="1">
                <a:solidFill>
                  <a:schemeClr val="dk1"/>
                </a:solidFill>
                <a:latin typeface="Abadi"/>
              </a:rPr>
              <a:t>SpaceX's</a:t>
            </a:r>
            <a:r>
              <a:rPr lang="en-US" sz="1400" spc="-1" dirty="0">
                <a:solidFill>
                  <a:schemeClr val="dk1"/>
                </a:solidFill>
                <a:latin typeface="Abadi"/>
              </a:rPr>
              <a:t> launch operations, potentially focusing on commercial satellite launches or medium-scale payloads</a:t>
            </a:r>
            <a:r>
              <a:rPr lang="en-US" sz="1400" spc="-1" dirty="0" smtClean="0">
                <a:solidFill>
                  <a:schemeClr val="dk1"/>
                </a:solidFill>
                <a:latin typeface="Abadi"/>
              </a:rPr>
              <a:t>.</a:t>
            </a:r>
            <a:endParaRPr lang="en-US" sz="1400" spc="-1" dirty="0">
              <a:solidFill>
                <a:schemeClr val="dk1"/>
              </a:solidFill>
              <a:latin typeface="Abadi"/>
            </a:endParaRPr>
          </a:p>
          <a:p>
            <a:pPr marL="514350" indent="-285750">
              <a:lnSpc>
                <a:spcPct val="100000"/>
              </a:lnSpc>
              <a:spcBef>
                <a:spcPts val="1400"/>
              </a:spcBef>
              <a:buFont typeface="Wingdings" panose="05000000000000000000" pitchFamily="2" charset="2"/>
              <a:buChar char="§"/>
            </a:pPr>
            <a:r>
              <a:rPr lang="en-US" sz="1400" spc="-1" dirty="0" err="1">
                <a:solidFill>
                  <a:schemeClr val="dk1"/>
                </a:solidFill>
                <a:latin typeface="Abadi"/>
              </a:rPr>
              <a:t>VAFB</a:t>
            </a:r>
            <a:r>
              <a:rPr lang="en-US" sz="1400" spc="-1" dirty="0">
                <a:solidFill>
                  <a:schemeClr val="dk1"/>
                </a:solidFill>
                <a:latin typeface="Abadi"/>
              </a:rPr>
              <a:t> share indicates a more limited role, possibly supporting specific mission types or a smaller number of launches</a:t>
            </a:r>
            <a:r>
              <a:rPr lang="en-US" sz="1400" spc="-1" dirty="0" smtClean="0">
                <a:solidFill>
                  <a:schemeClr val="dk1"/>
                </a:solidFill>
                <a:latin typeface="Abadi"/>
              </a:rPr>
              <a:t>.</a:t>
            </a:r>
            <a:endParaRPr lang="en-US" sz="1400" spc="-1" dirty="0">
              <a:solidFill>
                <a:schemeClr val="dk1"/>
              </a:solidFill>
              <a:latin typeface="Abadi"/>
            </a:endParaRPr>
          </a:p>
          <a:p>
            <a:pPr marL="514350" indent="-285750">
              <a:lnSpc>
                <a:spcPct val="100000"/>
              </a:lnSpc>
              <a:spcBef>
                <a:spcPts val="1400"/>
              </a:spcBef>
              <a:buFont typeface="Wingdings" panose="05000000000000000000" pitchFamily="2" charset="2"/>
              <a:buChar char="§"/>
            </a:pPr>
            <a:r>
              <a:rPr lang="en-US" sz="1400" spc="-1" dirty="0">
                <a:solidFill>
                  <a:schemeClr val="dk1"/>
                </a:solidFill>
                <a:latin typeface="Abadi"/>
              </a:rPr>
              <a:t>The success rate of the </a:t>
            </a:r>
            <a:r>
              <a:rPr lang="en-US" sz="1400" spc="-1" dirty="0" err="1">
                <a:solidFill>
                  <a:schemeClr val="dk1"/>
                </a:solidFill>
                <a:latin typeface="Abadi"/>
              </a:rPr>
              <a:t>CCAF</a:t>
            </a:r>
            <a:r>
              <a:rPr lang="en-US" sz="1400" spc="-1" dirty="0">
                <a:solidFill>
                  <a:schemeClr val="dk1"/>
                </a:solidFill>
                <a:latin typeface="Abadi"/>
              </a:rPr>
              <a:t> sites could be combined. Since both sites are geographically close and managed under the same larger facility, treating them as one entity could better represent the region’s overall contribution to </a:t>
            </a:r>
            <a:r>
              <a:rPr lang="en-US" sz="1400" spc="-1" dirty="0" err="1">
                <a:solidFill>
                  <a:schemeClr val="dk1"/>
                </a:solidFill>
                <a:latin typeface="Abadi"/>
              </a:rPr>
              <a:t>SpaceX</a:t>
            </a:r>
            <a:r>
              <a:rPr lang="en-US" sz="1400" spc="-1" dirty="0">
                <a:solidFill>
                  <a:schemeClr val="dk1"/>
                </a:solidFill>
                <a:latin typeface="Abadi"/>
              </a:rPr>
              <a:t> operations.</a:t>
            </a:r>
            <a:endParaRPr lang="en-US" sz="1400" b="0" strike="noStrike" spc="-1" dirty="0">
              <a:solidFill>
                <a:schemeClr val="dk1"/>
              </a:solidFill>
              <a:latin typeface="Abadi"/>
            </a:endParaRPr>
          </a:p>
        </p:txBody>
      </p:sp>
      <p:sp>
        <p:nvSpPr>
          <p:cNvPr id="26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39006" lnSpcReduction="20000"/>
          </a:bodyPr>
          <a:lstStyle/>
          <a:p>
            <a:pPr>
              <a:lnSpc>
                <a:spcPct val="90000"/>
              </a:lnSpc>
            </a:pPr>
            <a:r>
              <a:rPr lang="en-US" sz="6700" spc="-1" dirty="0">
                <a:solidFill>
                  <a:srgbClr val="0B49CB"/>
                </a:solidFill>
                <a:latin typeface="Abadi"/>
              </a:rPr>
              <a:t>Graph  of launch success count for all </a:t>
            </a:r>
            <a:r>
              <a:rPr lang="en-US" sz="6700" spc="-1" dirty="0" smtClean="0">
                <a:solidFill>
                  <a:srgbClr val="0B49CB"/>
                </a:solidFill>
                <a:latin typeface="Abadi"/>
              </a:rPr>
              <a:t>sites in </a:t>
            </a:r>
            <a:r>
              <a:rPr lang="en-US" sz="6700" spc="-1" dirty="0">
                <a:solidFill>
                  <a:srgbClr val="0B49CB"/>
                </a:solidFill>
                <a:latin typeface="Abadi"/>
              </a:rPr>
              <a:t>a </a:t>
            </a:r>
            <a:r>
              <a:rPr lang="en-US" sz="6700" spc="-1" dirty="0" err="1">
                <a:solidFill>
                  <a:srgbClr val="0B49CB"/>
                </a:solidFill>
                <a:latin typeface="Abadi"/>
              </a:rPr>
              <a:t>piechart</a:t>
            </a:r>
            <a:endParaRPr lang="en-US" sz="6700" spc="-1" dirty="0">
              <a:solidFill>
                <a:srgbClr val="0B49CB"/>
              </a:solidFill>
              <a:latin typeface="Abadi"/>
            </a:endParaRPr>
          </a:p>
          <a:p>
            <a:pPr defTabSz="914400">
              <a:lnSpc>
                <a:spcPct val="90000"/>
              </a:lnSpc>
            </a:pPr>
            <a:r>
              <a:rPr lang="en-US" sz="4000" b="0" strike="noStrike" spc="-1" dirty="0" smtClean="0">
                <a:solidFill>
                  <a:srgbClr val="0B49CB"/>
                </a:solidFill>
                <a:latin typeface="Abadi"/>
                <a:ea typeface="IBM Plex Mono SemiBold"/>
              </a:rPr>
              <a:t> </a:t>
            </a:r>
            <a:endParaRPr lang="en-US" sz="4000" b="0" strike="noStrike" spc="-1" dirty="0">
              <a:solidFill>
                <a:srgbClr val="000000"/>
              </a:solidFill>
              <a:latin typeface="Arial"/>
            </a:endParaRPr>
          </a:p>
        </p:txBody>
      </p:sp>
      <p:sp>
        <p:nvSpPr>
          <p:cNvPr id="3" name="PlaceHolder 2"/>
          <p:cNvSpPr>
            <a:spLocks noGrp="1"/>
          </p:cNvSpPr>
          <p:nvPr>
            <p:ph type="sldNum" idx="1"/>
          </p:nvPr>
        </p:nvSpPr>
        <p:spPr/>
        <p:txBody>
          <a:bodyPr/>
          <a:lstStyle/>
          <a:p>
            <a:fld id="{600A69F4-D945-4C25-852E-9E5ACBD40C33}" type="slidenum">
              <a:t>50</a:t>
            </a:fld>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682" y="1726399"/>
            <a:ext cx="5906216" cy="34528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 name="PlaceHolder 2"/>
          <p:cNvSpPr>
            <a:spLocks noGrp="1"/>
          </p:cNvSpPr>
          <p:nvPr>
            <p:ph type="sldNum" idx="1"/>
          </p:nvPr>
        </p:nvSpPr>
        <p:spPr/>
        <p:txBody>
          <a:bodyPr/>
          <a:lstStyle/>
          <a:p>
            <a:fld id="{600A69F4-D945-4C25-852E-9E5ACBD40C33}" type="slidenum">
              <a:t>51</a:t>
            </a:fld>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722" y="1329538"/>
            <a:ext cx="9781303" cy="2848015"/>
          </a:xfrm>
          <a:prstGeom prst="rect">
            <a:avLst/>
          </a:prstGeom>
        </p:spPr>
      </p:pic>
      <p:sp>
        <p:nvSpPr>
          <p:cNvPr id="7" name="Title 1"/>
          <p:cNvSpPr/>
          <p:nvPr/>
        </p:nvSpPr>
        <p:spPr>
          <a:xfrm>
            <a:off x="770040" y="646778"/>
            <a:ext cx="10515240" cy="589547"/>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nSpc>
                <a:spcPct val="90000"/>
              </a:lnSpc>
            </a:pPr>
            <a:r>
              <a:rPr lang="en-US" sz="3200" spc="-1" dirty="0">
                <a:solidFill>
                  <a:srgbClr val="0B49CB"/>
                </a:solidFill>
                <a:latin typeface="Abadi"/>
              </a:rPr>
              <a:t>Graph </a:t>
            </a:r>
            <a:r>
              <a:rPr lang="en-US" sz="3200" spc="-1" dirty="0" smtClean="0">
                <a:solidFill>
                  <a:srgbClr val="0B49CB"/>
                </a:solidFill>
                <a:latin typeface="Abadi"/>
              </a:rPr>
              <a:t>of site with the highest success rate</a:t>
            </a:r>
            <a:endParaRPr lang="en-US" sz="3200" spc="-1" dirty="0">
              <a:solidFill>
                <a:srgbClr val="0B49CB"/>
              </a:solidFill>
              <a:latin typeface="Abadi"/>
            </a:endParaRPr>
          </a:p>
          <a:p>
            <a:pPr defTabSz="914400">
              <a:lnSpc>
                <a:spcPct val="90000"/>
              </a:lnSpc>
            </a:pPr>
            <a:r>
              <a:rPr lang="en-US" sz="3200" b="0" strike="noStrike" spc="-1" dirty="0" smtClean="0">
                <a:solidFill>
                  <a:srgbClr val="0B49CB"/>
                </a:solidFill>
                <a:latin typeface="Abadi"/>
                <a:ea typeface="IBM Plex Mono SemiBold"/>
              </a:rPr>
              <a:t> </a:t>
            </a:r>
            <a:endParaRPr lang="en-US" sz="3200" b="0" strike="noStrike" spc="-1" dirty="0">
              <a:solidFill>
                <a:srgbClr val="000000"/>
              </a:solidFill>
              <a:latin typeface="Arial"/>
            </a:endParaRPr>
          </a:p>
        </p:txBody>
      </p:sp>
      <p:sp>
        <p:nvSpPr>
          <p:cNvPr id="260" name="PlaceHolder 1"/>
          <p:cNvSpPr>
            <a:spLocks noGrp="1"/>
          </p:cNvSpPr>
          <p:nvPr>
            <p:ph idx="4294967295"/>
          </p:nvPr>
        </p:nvSpPr>
        <p:spPr>
          <a:xfrm>
            <a:off x="770040" y="4491317"/>
            <a:ext cx="10687680" cy="2079812"/>
          </a:xfrm>
          <a:prstGeom prst="rect">
            <a:avLst/>
          </a:prstGeom>
          <a:noFill/>
          <a:ln w="0">
            <a:noFill/>
          </a:ln>
        </p:spPr>
        <p:txBody>
          <a:bodyPr lIns="91440" tIns="45720" rIns="91440" bIns="45720" anchor="t">
            <a:normAutofit lnSpcReduction="10000"/>
          </a:bodyPr>
          <a:lstStyle/>
          <a:p>
            <a:pPr marL="514350" indent="-285750">
              <a:lnSpc>
                <a:spcPct val="100000"/>
              </a:lnSpc>
              <a:spcBef>
                <a:spcPts val="1400"/>
              </a:spcBef>
            </a:pPr>
            <a:r>
              <a:rPr lang="en-US" sz="1400" spc="-1" dirty="0" smtClean="0">
                <a:solidFill>
                  <a:schemeClr val="accent3">
                    <a:lumMod val="25000"/>
                  </a:schemeClr>
                </a:solidFill>
                <a:latin typeface="Abadi"/>
              </a:rPr>
              <a:t>The </a:t>
            </a:r>
            <a:r>
              <a:rPr lang="en-US" sz="1400" spc="-1" dirty="0">
                <a:solidFill>
                  <a:schemeClr val="accent3">
                    <a:lumMod val="25000"/>
                  </a:schemeClr>
                </a:solidFill>
                <a:latin typeface="Abadi"/>
              </a:rPr>
              <a:t>graph indicates that "</a:t>
            </a:r>
            <a:r>
              <a:rPr lang="en-US" sz="1400" spc="-1" dirty="0" err="1">
                <a:solidFill>
                  <a:schemeClr val="accent3">
                    <a:lumMod val="25000"/>
                  </a:schemeClr>
                </a:solidFill>
                <a:latin typeface="Abadi"/>
              </a:rPr>
              <a:t>KSC</a:t>
            </a:r>
            <a:r>
              <a:rPr lang="en-US" sz="1400" spc="-1" dirty="0">
                <a:solidFill>
                  <a:schemeClr val="accent3">
                    <a:lumMod val="25000"/>
                  </a:schemeClr>
                </a:solidFill>
                <a:latin typeface="Abadi"/>
              </a:rPr>
              <a:t> LC-</a:t>
            </a:r>
            <a:r>
              <a:rPr lang="en-US" sz="1400" spc="-1" dirty="0" err="1">
                <a:solidFill>
                  <a:schemeClr val="accent3">
                    <a:lumMod val="25000"/>
                  </a:schemeClr>
                </a:solidFill>
                <a:latin typeface="Abadi"/>
              </a:rPr>
              <a:t>39A</a:t>
            </a:r>
            <a:r>
              <a:rPr lang="en-US" sz="1400" spc="-1" dirty="0">
                <a:solidFill>
                  <a:schemeClr val="accent3">
                    <a:lumMod val="25000"/>
                  </a:schemeClr>
                </a:solidFill>
                <a:latin typeface="Abadi"/>
              </a:rPr>
              <a:t>" has </a:t>
            </a:r>
            <a:r>
              <a:rPr lang="en-US" sz="1400" spc="-1" dirty="0" smtClean="0">
                <a:solidFill>
                  <a:schemeClr val="accent3">
                    <a:lumMod val="25000"/>
                  </a:schemeClr>
                </a:solidFill>
                <a:latin typeface="Abadi"/>
              </a:rPr>
              <a:t>a </a:t>
            </a:r>
            <a:r>
              <a:rPr lang="en-US" sz="1400" spc="-1" dirty="0">
                <a:solidFill>
                  <a:schemeClr val="accent3">
                    <a:lumMod val="25000"/>
                  </a:schemeClr>
                </a:solidFill>
                <a:latin typeface="Abadi"/>
              </a:rPr>
              <a:t>success rate of "76.9%". However, the percentage alone doesn't tell the full story. If </a:t>
            </a:r>
            <a:r>
              <a:rPr lang="en-US" sz="1400" spc="-1" dirty="0" err="1">
                <a:solidFill>
                  <a:schemeClr val="accent3">
                    <a:lumMod val="25000"/>
                  </a:schemeClr>
                </a:solidFill>
                <a:latin typeface="Abadi"/>
              </a:rPr>
              <a:t>KSC</a:t>
            </a:r>
            <a:r>
              <a:rPr lang="en-US" sz="1400" spc="-1" dirty="0">
                <a:solidFill>
                  <a:schemeClr val="accent3">
                    <a:lumMod val="25000"/>
                  </a:schemeClr>
                </a:solidFill>
                <a:latin typeface="Abadi"/>
              </a:rPr>
              <a:t> LC-</a:t>
            </a:r>
            <a:r>
              <a:rPr lang="en-US" sz="1400" spc="-1" dirty="0" err="1">
                <a:solidFill>
                  <a:schemeClr val="accent3">
                    <a:lumMod val="25000"/>
                  </a:schemeClr>
                </a:solidFill>
                <a:latin typeface="Abadi"/>
              </a:rPr>
              <a:t>39A</a:t>
            </a:r>
            <a:r>
              <a:rPr lang="en-US" sz="1400" spc="-1" dirty="0">
                <a:solidFill>
                  <a:schemeClr val="accent3">
                    <a:lumMod val="25000"/>
                  </a:schemeClr>
                </a:solidFill>
                <a:latin typeface="Abadi"/>
              </a:rPr>
              <a:t> has fewer total launches compared to other sites, the success rate percentage might overstate its operational reliability.  </a:t>
            </a:r>
            <a:r>
              <a:rPr lang="en-US" sz="1400" spc="-1" dirty="0" smtClean="0">
                <a:solidFill>
                  <a:schemeClr val="accent3">
                    <a:lumMod val="25000"/>
                  </a:schemeClr>
                </a:solidFill>
                <a:latin typeface="Abadi"/>
              </a:rPr>
              <a:t>Also the </a:t>
            </a:r>
            <a:r>
              <a:rPr lang="en-US" sz="1400" spc="-1" dirty="0" err="1" smtClean="0">
                <a:solidFill>
                  <a:schemeClr val="accent3">
                    <a:lumMod val="25000"/>
                  </a:schemeClr>
                </a:solidFill>
                <a:latin typeface="Abadi"/>
              </a:rPr>
              <a:t>CCAF</a:t>
            </a:r>
            <a:r>
              <a:rPr lang="en-US" sz="1400" spc="-1" dirty="0" smtClean="0">
                <a:solidFill>
                  <a:schemeClr val="accent3">
                    <a:lumMod val="25000"/>
                  </a:schemeClr>
                </a:solidFill>
                <a:latin typeface="Abadi"/>
              </a:rPr>
              <a:t> launch sites. This impairs the percentages too.</a:t>
            </a:r>
            <a:endParaRPr lang="en-US" sz="1400" spc="-1" dirty="0">
              <a:solidFill>
                <a:schemeClr val="accent3">
                  <a:lumMod val="25000"/>
                </a:schemeClr>
              </a:solidFill>
              <a:latin typeface="Abadi"/>
            </a:endParaRPr>
          </a:p>
          <a:p>
            <a:pPr marL="514350" indent="-285750">
              <a:lnSpc>
                <a:spcPct val="100000"/>
              </a:lnSpc>
              <a:spcBef>
                <a:spcPts val="1400"/>
              </a:spcBef>
            </a:pPr>
            <a:r>
              <a:rPr lang="en-US" sz="1400" spc="-1" dirty="0">
                <a:solidFill>
                  <a:schemeClr val="accent3">
                    <a:lumMod val="25000"/>
                  </a:schemeClr>
                </a:solidFill>
                <a:latin typeface="Abadi"/>
              </a:rPr>
              <a:t>Given this caveat </a:t>
            </a:r>
            <a:r>
              <a:rPr lang="en-US" sz="1400" spc="-1" dirty="0" err="1">
                <a:solidFill>
                  <a:schemeClr val="accent3">
                    <a:lumMod val="25000"/>
                  </a:schemeClr>
                </a:solidFill>
                <a:latin typeface="Abadi"/>
              </a:rPr>
              <a:t>KSC</a:t>
            </a:r>
            <a:r>
              <a:rPr lang="en-US" sz="1400" spc="-1" dirty="0">
                <a:solidFill>
                  <a:schemeClr val="accent3">
                    <a:lumMod val="25000"/>
                  </a:schemeClr>
                </a:solidFill>
                <a:latin typeface="Abadi"/>
              </a:rPr>
              <a:t> LC-</a:t>
            </a:r>
            <a:r>
              <a:rPr lang="en-US" sz="1400" spc="-1" dirty="0" err="1">
                <a:solidFill>
                  <a:schemeClr val="accent3">
                    <a:lumMod val="25000"/>
                  </a:schemeClr>
                </a:solidFill>
                <a:latin typeface="Abadi"/>
              </a:rPr>
              <a:t>39A</a:t>
            </a:r>
            <a:r>
              <a:rPr lang="en-US" sz="1400" spc="-1" dirty="0">
                <a:solidFill>
                  <a:schemeClr val="accent3">
                    <a:lumMod val="25000"/>
                  </a:schemeClr>
                </a:solidFill>
                <a:latin typeface="Abadi"/>
              </a:rPr>
              <a:t> may have optimized infrastructure and processes, allowing it to achieve higher success rates. </a:t>
            </a:r>
          </a:p>
          <a:p>
            <a:pPr marL="514350" indent="-285750">
              <a:lnSpc>
                <a:spcPct val="100000"/>
              </a:lnSpc>
              <a:spcBef>
                <a:spcPts val="1400"/>
              </a:spcBef>
            </a:pPr>
            <a:r>
              <a:rPr lang="en-US" sz="1400" spc="-1" dirty="0">
                <a:solidFill>
                  <a:schemeClr val="accent3">
                    <a:lumMod val="25000"/>
                  </a:schemeClr>
                </a:solidFill>
                <a:latin typeface="Abadi"/>
              </a:rPr>
              <a:t>This site might have been used for higher-priority or carefully planned missions, which could explain the higher success rate</a:t>
            </a:r>
            <a:r>
              <a:rPr lang="en-US" sz="1400" spc="-1" dirty="0" smtClean="0">
                <a:solidFill>
                  <a:schemeClr val="accent3">
                    <a:lumMod val="25000"/>
                  </a:schemeClr>
                </a:solidFill>
                <a:latin typeface="Abadi"/>
              </a:rPr>
              <a:t>.</a:t>
            </a:r>
            <a:endParaRPr lang="en-US" sz="1400" spc="-1" dirty="0">
              <a:solidFill>
                <a:schemeClr val="accent3">
                  <a:lumMod val="25000"/>
                </a:schemeClr>
              </a:solidFill>
              <a:latin typeface="Abadi"/>
            </a:endParaRPr>
          </a:p>
          <a:p>
            <a:pPr marL="514350" indent="-285750">
              <a:lnSpc>
                <a:spcPct val="100000"/>
              </a:lnSpc>
              <a:spcBef>
                <a:spcPts val="1400"/>
              </a:spcBef>
            </a:pPr>
            <a:r>
              <a:rPr lang="en-US" sz="1400" spc="-1" dirty="0">
                <a:solidFill>
                  <a:schemeClr val="accent3">
                    <a:lumMod val="25000"/>
                  </a:schemeClr>
                </a:solidFill>
                <a:latin typeface="Abadi"/>
              </a:rPr>
              <a:t>A high success rate suggests that </a:t>
            </a:r>
            <a:r>
              <a:rPr lang="en-US" sz="1400" spc="-1" dirty="0" err="1">
                <a:solidFill>
                  <a:schemeClr val="accent3">
                    <a:lumMod val="25000"/>
                  </a:schemeClr>
                </a:solidFill>
                <a:latin typeface="Abadi"/>
              </a:rPr>
              <a:t>KSC</a:t>
            </a:r>
            <a:r>
              <a:rPr lang="en-US" sz="1400" spc="-1" dirty="0">
                <a:solidFill>
                  <a:schemeClr val="accent3">
                    <a:lumMod val="25000"/>
                  </a:schemeClr>
                </a:solidFill>
                <a:latin typeface="Abadi"/>
              </a:rPr>
              <a:t> LC-</a:t>
            </a:r>
            <a:r>
              <a:rPr lang="en-US" sz="1400" spc="-1" dirty="0" err="1">
                <a:solidFill>
                  <a:schemeClr val="accent3">
                    <a:lumMod val="25000"/>
                  </a:schemeClr>
                </a:solidFill>
                <a:latin typeface="Abadi"/>
              </a:rPr>
              <a:t>39A</a:t>
            </a:r>
            <a:r>
              <a:rPr lang="en-US" sz="1400" spc="-1" dirty="0">
                <a:solidFill>
                  <a:schemeClr val="accent3">
                    <a:lumMod val="25000"/>
                  </a:schemeClr>
                </a:solidFill>
                <a:latin typeface="Abadi"/>
              </a:rPr>
              <a:t> is a reliable site for </a:t>
            </a:r>
            <a:r>
              <a:rPr lang="en-US" sz="1400" spc="-1" dirty="0" err="1">
                <a:solidFill>
                  <a:schemeClr val="accent3">
                    <a:lumMod val="25000"/>
                  </a:schemeClr>
                </a:solidFill>
                <a:latin typeface="Abadi"/>
              </a:rPr>
              <a:t>SpaceX’s</a:t>
            </a:r>
            <a:r>
              <a:rPr lang="en-US" sz="1400" spc="-1" dirty="0">
                <a:solidFill>
                  <a:schemeClr val="accent3">
                    <a:lumMod val="25000"/>
                  </a:schemeClr>
                </a:solidFill>
                <a:latin typeface="Abadi"/>
              </a:rPr>
              <a:t> operations, likely benefiting from extensive testing and lessons learned from past launches.</a:t>
            </a:r>
            <a:endParaRPr lang="en-US" sz="1400" b="0" strike="noStrike" spc="-1" dirty="0">
              <a:solidFill>
                <a:schemeClr val="dk1"/>
              </a:solidFill>
              <a:latin typeface="Calibri"/>
            </a:endParaRPr>
          </a:p>
        </p:txBody>
      </p:sp>
    </p:spTree>
    <p:extLst>
      <p:ext uri="{BB962C8B-B14F-4D97-AF65-F5344CB8AC3E}">
        <p14:creationId xmlns:p14="http://schemas.microsoft.com/office/powerpoint/2010/main" val="132571968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4" name="PlaceHolder 1"/>
          <p:cNvSpPr>
            <a:spLocks noGrp="1"/>
          </p:cNvSpPr>
          <p:nvPr>
            <p:ph/>
          </p:nvPr>
        </p:nvSpPr>
        <p:spPr>
          <a:xfrm>
            <a:off x="5550692" y="1382338"/>
            <a:ext cx="6136483" cy="5125038"/>
          </a:xfrm>
          <a:prstGeom prst="rect">
            <a:avLst/>
          </a:prstGeom>
          <a:noFill/>
          <a:ln w="0">
            <a:noFill/>
          </a:ln>
        </p:spPr>
        <p:txBody>
          <a:bodyPr lIns="91440" tIns="45720" rIns="91440" bIns="45720" anchor="t">
            <a:noAutofit/>
          </a:bodyPr>
          <a:lstStyle/>
          <a:p>
            <a:pPr marL="514350" indent="-285750">
              <a:lnSpc>
                <a:spcPct val="100000"/>
              </a:lnSpc>
              <a:spcBef>
                <a:spcPts val="1400"/>
              </a:spcBef>
            </a:pPr>
            <a:r>
              <a:rPr lang="en-US" sz="1200" spc="-1" dirty="0">
                <a:solidFill>
                  <a:schemeClr val="accent3">
                    <a:lumMod val="25000"/>
                  </a:schemeClr>
                </a:solidFill>
                <a:latin typeface="Abadi"/>
              </a:rPr>
              <a:t>The payload scatter chart is a visualization that explores the relationship between payload mass and launch success outcomes, categorized by booster </a:t>
            </a:r>
            <a:r>
              <a:rPr lang="en-US" sz="1200" spc="-1" dirty="0" smtClean="0">
                <a:solidFill>
                  <a:schemeClr val="accent3">
                    <a:lumMod val="25000"/>
                  </a:schemeClr>
                </a:solidFill>
                <a:latin typeface="Abadi"/>
              </a:rPr>
              <a:t>versions</a:t>
            </a:r>
            <a:endParaRPr lang="en-US" sz="1200" spc="-1" dirty="0">
              <a:solidFill>
                <a:schemeClr val="accent3">
                  <a:lumMod val="25000"/>
                </a:schemeClr>
              </a:solidFill>
              <a:latin typeface="Abadi"/>
            </a:endParaRPr>
          </a:p>
          <a:p>
            <a:pPr marL="514350" indent="-285750">
              <a:lnSpc>
                <a:spcPct val="100000"/>
              </a:lnSpc>
              <a:spcBef>
                <a:spcPts val="1400"/>
              </a:spcBef>
            </a:pPr>
            <a:r>
              <a:rPr lang="en-US" sz="1200" spc="-1" dirty="0">
                <a:solidFill>
                  <a:schemeClr val="accent3">
                    <a:lumMod val="25000"/>
                  </a:schemeClr>
                </a:solidFill>
                <a:latin typeface="Abadi"/>
              </a:rPr>
              <a:t>Lower Payload </a:t>
            </a:r>
            <a:r>
              <a:rPr lang="en-US" sz="1200" spc="-1" dirty="0" smtClean="0">
                <a:solidFill>
                  <a:schemeClr val="accent3">
                    <a:lumMod val="25000"/>
                  </a:schemeClr>
                </a:solidFill>
                <a:latin typeface="Abadi"/>
              </a:rPr>
              <a:t>Mass might </a:t>
            </a:r>
            <a:r>
              <a:rPr lang="en-US" sz="1200" spc="-1" dirty="0">
                <a:solidFill>
                  <a:schemeClr val="accent3">
                    <a:lumMod val="25000"/>
                  </a:schemeClr>
                </a:solidFill>
                <a:latin typeface="Abadi"/>
              </a:rPr>
              <a:t>show higher success rates as they are less demanding on the rocket's capacity. The challenge for </a:t>
            </a:r>
            <a:r>
              <a:rPr lang="en-US" sz="1200" spc="-1" dirty="0" err="1">
                <a:solidFill>
                  <a:schemeClr val="accent3">
                    <a:lumMod val="25000"/>
                  </a:schemeClr>
                </a:solidFill>
                <a:latin typeface="Abadi"/>
              </a:rPr>
              <a:t>SpaceX</a:t>
            </a:r>
            <a:r>
              <a:rPr lang="en-US" sz="1200" spc="-1" dirty="0">
                <a:solidFill>
                  <a:schemeClr val="accent3">
                    <a:lumMod val="25000"/>
                  </a:schemeClr>
                </a:solidFill>
                <a:latin typeface="Abadi"/>
              </a:rPr>
              <a:t> is to be successful at higher payloads</a:t>
            </a:r>
            <a:r>
              <a:rPr lang="en-US" sz="1200" spc="-1" dirty="0" smtClean="0">
                <a:solidFill>
                  <a:schemeClr val="accent3">
                    <a:lumMod val="25000"/>
                  </a:schemeClr>
                </a:solidFill>
                <a:latin typeface="Abadi"/>
              </a:rPr>
              <a:t>.</a:t>
            </a:r>
            <a:endParaRPr lang="en-US" sz="1200" spc="-1" dirty="0">
              <a:solidFill>
                <a:schemeClr val="accent3">
                  <a:lumMod val="25000"/>
                </a:schemeClr>
              </a:solidFill>
              <a:latin typeface="Abadi"/>
            </a:endParaRPr>
          </a:p>
          <a:p>
            <a:pPr marL="514350" indent="-285750">
              <a:lnSpc>
                <a:spcPct val="100000"/>
              </a:lnSpc>
              <a:spcBef>
                <a:spcPts val="1400"/>
              </a:spcBef>
            </a:pPr>
            <a:r>
              <a:rPr lang="en-US" sz="1200" spc="-1" dirty="0">
                <a:solidFill>
                  <a:schemeClr val="accent3">
                    <a:lumMod val="25000"/>
                  </a:schemeClr>
                </a:solidFill>
                <a:latin typeface="Abadi"/>
              </a:rPr>
              <a:t>Each booster version might exhibit specific payload mass ranges and associated success rates:</a:t>
            </a:r>
          </a:p>
          <a:p>
            <a:pPr marL="514350" indent="-285750">
              <a:lnSpc>
                <a:spcPct val="100000"/>
              </a:lnSpc>
              <a:spcBef>
                <a:spcPts val="1400"/>
              </a:spcBef>
            </a:pPr>
            <a:r>
              <a:rPr lang="en-US" sz="1200" spc="-1" dirty="0">
                <a:solidFill>
                  <a:schemeClr val="accent3">
                    <a:lumMod val="25000"/>
                  </a:schemeClr>
                </a:solidFill>
                <a:latin typeface="Abadi"/>
              </a:rPr>
              <a:t>For instance, "</a:t>
            </a:r>
            <a:r>
              <a:rPr lang="en-US" sz="1200" spc="-1" dirty="0" err="1">
                <a:solidFill>
                  <a:schemeClr val="accent3">
                    <a:lumMod val="25000"/>
                  </a:schemeClr>
                </a:solidFill>
                <a:latin typeface="Abadi"/>
              </a:rPr>
              <a:t>F9</a:t>
            </a:r>
            <a:r>
              <a:rPr lang="en-US" sz="1200" spc="-1" dirty="0">
                <a:solidFill>
                  <a:schemeClr val="accent3">
                    <a:lumMod val="25000"/>
                  </a:schemeClr>
                </a:solidFill>
                <a:latin typeface="Abadi"/>
              </a:rPr>
              <a:t> </a:t>
            </a:r>
            <a:r>
              <a:rPr lang="en-US" sz="1200" spc="-1" dirty="0" err="1">
                <a:solidFill>
                  <a:schemeClr val="accent3">
                    <a:lumMod val="25000"/>
                  </a:schemeClr>
                </a:solidFill>
                <a:latin typeface="Abadi"/>
              </a:rPr>
              <a:t>v1.1</a:t>
            </a:r>
            <a:r>
              <a:rPr lang="en-US" sz="1200" spc="-1" dirty="0">
                <a:solidFill>
                  <a:schemeClr val="accent3">
                    <a:lumMod val="25000"/>
                  </a:schemeClr>
                </a:solidFill>
                <a:latin typeface="Abadi"/>
              </a:rPr>
              <a:t>" shows an average payload mass of \~2928 kg, suggesting its design is optimized for medium payloads</a:t>
            </a:r>
            <a:r>
              <a:rPr lang="en-US" sz="1200" spc="-1" dirty="0" smtClean="0">
                <a:solidFill>
                  <a:schemeClr val="accent3">
                    <a:lumMod val="25000"/>
                  </a:schemeClr>
                </a:solidFill>
                <a:latin typeface="Abadi"/>
              </a:rPr>
              <a:t>.</a:t>
            </a:r>
            <a:endParaRPr lang="en-US" sz="1200" spc="-1" dirty="0">
              <a:solidFill>
                <a:schemeClr val="accent3">
                  <a:lumMod val="25000"/>
                </a:schemeClr>
              </a:solidFill>
              <a:latin typeface="Abadi"/>
            </a:endParaRPr>
          </a:p>
          <a:p>
            <a:pPr marL="514350" indent="-285750">
              <a:lnSpc>
                <a:spcPct val="100000"/>
              </a:lnSpc>
              <a:spcBef>
                <a:spcPts val="1400"/>
              </a:spcBef>
            </a:pPr>
            <a:r>
              <a:rPr lang="en-US" sz="1200" spc="-1" dirty="0">
                <a:solidFill>
                  <a:schemeClr val="accent3">
                    <a:lumMod val="25000"/>
                  </a:schemeClr>
                </a:solidFill>
                <a:latin typeface="Abadi"/>
              </a:rPr>
              <a:t>Booster versions like "</a:t>
            </a:r>
            <a:r>
              <a:rPr lang="en-US" sz="1200" spc="-1" dirty="0" err="1">
                <a:solidFill>
                  <a:schemeClr val="accent3">
                    <a:lumMod val="25000"/>
                  </a:schemeClr>
                </a:solidFill>
                <a:latin typeface="Abadi"/>
              </a:rPr>
              <a:t>F9</a:t>
            </a:r>
            <a:r>
              <a:rPr lang="en-US" sz="1200" spc="-1" dirty="0">
                <a:solidFill>
                  <a:schemeClr val="accent3">
                    <a:lumMod val="25000"/>
                  </a:schemeClr>
                </a:solidFill>
                <a:latin typeface="Abadi"/>
              </a:rPr>
              <a:t> </a:t>
            </a:r>
            <a:r>
              <a:rPr lang="en-US" sz="1200" spc="-1" dirty="0" err="1">
                <a:solidFill>
                  <a:schemeClr val="accent3">
                    <a:lumMod val="25000"/>
                  </a:schemeClr>
                </a:solidFill>
                <a:latin typeface="Abadi"/>
              </a:rPr>
              <a:t>B5</a:t>
            </a:r>
            <a:r>
              <a:rPr lang="en-US" sz="1200" spc="-1" dirty="0">
                <a:solidFill>
                  <a:schemeClr val="accent3">
                    <a:lumMod val="25000"/>
                  </a:schemeClr>
                </a:solidFill>
                <a:latin typeface="Abadi"/>
              </a:rPr>
              <a:t> (various iterations)" are associated with the highest payload masses, showcasing </a:t>
            </a:r>
            <a:r>
              <a:rPr lang="en-US" sz="1200" spc="-1" dirty="0" err="1">
                <a:solidFill>
                  <a:schemeClr val="accent3">
                    <a:lumMod val="25000"/>
                  </a:schemeClr>
                </a:solidFill>
                <a:latin typeface="Abadi"/>
              </a:rPr>
              <a:t>SpaceX's</a:t>
            </a:r>
            <a:r>
              <a:rPr lang="en-US" sz="1200" spc="-1" dirty="0">
                <a:solidFill>
                  <a:schemeClr val="accent3">
                    <a:lumMod val="25000"/>
                  </a:schemeClr>
                </a:solidFill>
                <a:latin typeface="Abadi"/>
              </a:rPr>
              <a:t> technological progress in launching and reusing rockets with significant capacity</a:t>
            </a:r>
            <a:r>
              <a:rPr lang="en-US" sz="1200" spc="-1" dirty="0" smtClean="0">
                <a:solidFill>
                  <a:schemeClr val="accent3">
                    <a:lumMod val="25000"/>
                  </a:schemeClr>
                </a:solidFill>
                <a:latin typeface="Abadi"/>
              </a:rPr>
              <a:t>.</a:t>
            </a:r>
            <a:endParaRPr lang="en-US" sz="1200" spc="-1" dirty="0">
              <a:solidFill>
                <a:schemeClr val="accent3">
                  <a:lumMod val="25000"/>
                </a:schemeClr>
              </a:solidFill>
              <a:latin typeface="Abadi"/>
            </a:endParaRPr>
          </a:p>
          <a:p>
            <a:pPr marL="514350" indent="-285750">
              <a:lnSpc>
                <a:spcPct val="100000"/>
              </a:lnSpc>
              <a:spcBef>
                <a:spcPts val="1400"/>
              </a:spcBef>
            </a:pPr>
            <a:r>
              <a:rPr lang="en-US" sz="1200" spc="-1" dirty="0">
                <a:solidFill>
                  <a:schemeClr val="accent3">
                    <a:lumMod val="25000"/>
                  </a:schemeClr>
                </a:solidFill>
                <a:latin typeface="Abadi"/>
              </a:rPr>
              <a:t>By filtering payload ranges with the </a:t>
            </a:r>
            <a:r>
              <a:rPr lang="en-US" sz="1200" spc="-1" dirty="0" smtClean="0">
                <a:solidFill>
                  <a:schemeClr val="accent3">
                    <a:lumMod val="25000"/>
                  </a:schemeClr>
                </a:solidFill>
                <a:latin typeface="Abadi"/>
              </a:rPr>
              <a:t>slider users </a:t>
            </a:r>
            <a:r>
              <a:rPr lang="en-US" sz="1200" spc="-1" dirty="0">
                <a:solidFill>
                  <a:schemeClr val="accent3">
                    <a:lumMod val="25000"/>
                  </a:schemeClr>
                </a:solidFill>
                <a:latin typeface="Abadi"/>
              </a:rPr>
              <a:t>can focus on specific operational windows, such as low-payload missions (&lt;2000 kg) or high-payload launches (&gt;6000 kg), and study trends in success outcomes</a:t>
            </a:r>
            <a:r>
              <a:rPr lang="en-US" sz="1200" spc="-1" dirty="0" smtClean="0">
                <a:solidFill>
                  <a:schemeClr val="accent3">
                    <a:lumMod val="25000"/>
                  </a:schemeClr>
                </a:solidFill>
                <a:latin typeface="Abadi"/>
              </a:rPr>
              <a:t>.</a:t>
            </a:r>
            <a:endParaRPr lang="en-US" sz="1200" spc="-1" dirty="0">
              <a:solidFill>
                <a:schemeClr val="accent3">
                  <a:lumMod val="25000"/>
                </a:schemeClr>
              </a:solidFill>
              <a:latin typeface="Abadi"/>
            </a:endParaRPr>
          </a:p>
          <a:p>
            <a:pPr marL="514350" indent="-285750">
              <a:lnSpc>
                <a:spcPct val="100000"/>
              </a:lnSpc>
              <a:spcBef>
                <a:spcPts val="1400"/>
              </a:spcBef>
            </a:pPr>
            <a:r>
              <a:rPr lang="en-US" sz="1200" spc="-1" dirty="0">
                <a:solidFill>
                  <a:schemeClr val="accent3">
                    <a:lumMod val="25000"/>
                  </a:schemeClr>
                </a:solidFill>
                <a:latin typeface="Abadi"/>
              </a:rPr>
              <a:t>The transition from older booster versions to newer ones (e.g., </a:t>
            </a:r>
            <a:r>
              <a:rPr lang="en-US" sz="1200" spc="-1" dirty="0" err="1">
                <a:solidFill>
                  <a:schemeClr val="accent3">
                    <a:lumMod val="25000"/>
                  </a:schemeClr>
                </a:solidFill>
                <a:latin typeface="Abadi"/>
              </a:rPr>
              <a:t>F9</a:t>
            </a:r>
            <a:r>
              <a:rPr lang="en-US" sz="1200" spc="-1" dirty="0">
                <a:solidFill>
                  <a:schemeClr val="accent3">
                    <a:lumMod val="25000"/>
                  </a:schemeClr>
                </a:solidFill>
                <a:latin typeface="Abadi"/>
              </a:rPr>
              <a:t> </a:t>
            </a:r>
            <a:r>
              <a:rPr lang="en-US" sz="1200" spc="-1" dirty="0" err="1">
                <a:solidFill>
                  <a:schemeClr val="accent3">
                    <a:lumMod val="25000"/>
                  </a:schemeClr>
                </a:solidFill>
                <a:latin typeface="Abadi"/>
              </a:rPr>
              <a:t>v1.1</a:t>
            </a:r>
            <a:r>
              <a:rPr lang="en-US" sz="1200" spc="-1" dirty="0">
                <a:solidFill>
                  <a:schemeClr val="accent3">
                    <a:lumMod val="25000"/>
                  </a:schemeClr>
                </a:solidFill>
                <a:latin typeface="Abadi"/>
              </a:rPr>
              <a:t> → </a:t>
            </a:r>
            <a:r>
              <a:rPr lang="en-US" sz="1200" spc="-1" dirty="0" err="1">
                <a:solidFill>
                  <a:schemeClr val="accent3">
                    <a:lumMod val="25000"/>
                  </a:schemeClr>
                </a:solidFill>
                <a:latin typeface="Abadi"/>
              </a:rPr>
              <a:t>F9</a:t>
            </a:r>
            <a:r>
              <a:rPr lang="en-US" sz="1200" spc="-1" dirty="0">
                <a:solidFill>
                  <a:schemeClr val="accent3">
                    <a:lumMod val="25000"/>
                  </a:schemeClr>
                </a:solidFill>
                <a:latin typeface="Abadi"/>
              </a:rPr>
              <a:t> FT → </a:t>
            </a:r>
            <a:r>
              <a:rPr lang="en-US" sz="1200" spc="-1" dirty="0" err="1">
                <a:solidFill>
                  <a:schemeClr val="accent3">
                    <a:lumMod val="25000"/>
                  </a:schemeClr>
                </a:solidFill>
                <a:latin typeface="Abadi"/>
              </a:rPr>
              <a:t>F9</a:t>
            </a:r>
            <a:r>
              <a:rPr lang="en-US" sz="1200" spc="-1" dirty="0">
                <a:solidFill>
                  <a:schemeClr val="accent3">
                    <a:lumMod val="25000"/>
                  </a:schemeClr>
                </a:solidFill>
                <a:latin typeface="Abadi"/>
              </a:rPr>
              <a:t> </a:t>
            </a:r>
            <a:r>
              <a:rPr lang="en-US" sz="1200" spc="-1" dirty="0" err="1">
                <a:solidFill>
                  <a:schemeClr val="accent3">
                    <a:lumMod val="25000"/>
                  </a:schemeClr>
                </a:solidFill>
                <a:latin typeface="Abadi"/>
              </a:rPr>
              <a:t>B5</a:t>
            </a:r>
            <a:r>
              <a:rPr lang="en-US" sz="1200" spc="-1" dirty="0">
                <a:solidFill>
                  <a:schemeClr val="accent3">
                    <a:lumMod val="25000"/>
                  </a:schemeClr>
                </a:solidFill>
                <a:latin typeface="Abadi"/>
              </a:rPr>
              <a:t>) reflects </a:t>
            </a:r>
            <a:r>
              <a:rPr lang="en-US" sz="1200" spc="-1" dirty="0" err="1">
                <a:solidFill>
                  <a:schemeClr val="accent3">
                    <a:lumMod val="25000"/>
                  </a:schemeClr>
                </a:solidFill>
                <a:latin typeface="Abadi"/>
              </a:rPr>
              <a:t>SpaceX’s</a:t>
            </a:r>
            <a:r>
              <a:rPr lang="en-US" sz="1200" spc="-1" dirty="0">
                <a:solidFill>
                  <a:schemeClr val="accent3">
                    <a:lumMod val="25000"/>
                  </a:schemeClr>
                </a:solidFill>
                <a:latin typeface="Abadi"/>
              </a:rPr>
              <a:t> increasing ability to handle heavier payloads with higher success rates.</a:t>
            </a:r>
            <a:endParaRPr lang="en-US" sz="1200" b="0" strike="noStrike" spc="-1" dirty="0">
              <a:solidFill>
                <a:schemeClr val="dk1"/>
              </a:solidFill>
              <a:latin typeface="Calibri"/>
            </a:endParaRPr>
          </a:p>
        </p:txBody>
      </p:sp>
      <p:sp>
        <p:nvSpPr>
          <p:cNvPr id="3" name="PlaceHolder 2"/>
          <p:cNvSpPr>
            <a:spLocks noGrp="1"/>
          </p:cNvSpPr>
          <p:nvPr>
            <p:ph type="sldNum" idx="1"/>
          </p:nvPr>
        </p:nvSpPr>
        <p:spPr/>
        <p:txBody>
          <a:bodyPr/>
          <a:lstStyle/>
          <a:p>
            <a:fld id="{6771EB35-25D8-46EF-94B1-AE45DAD73AED}" type="slidenum">
              <a:t>52</a:t>
            </a:fld>
            <a:endParaRPr/>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040" y="3121298"/>
            <a:ext cx="4725342" cy="1079227"/>
          </a:xfrm>
          <a:prstGeom prst="rect">
            <a:avLst/>
          </a:prstGeom>
        </p:spPr>
      </p:pic>
      <p:pic>
        <p:nvPicPr>
          <p:cNvPr id="2" name="Grafi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40" y="4758001"/>
            <a:ext cx="4678606" cy="1267679"/>
          </a:xfrm>
          <a:prstGeom prst="rect">
            <a:avLst/>
          </a:prstGeom>
        </p:spPr>
      </p:pic>
      <p:pic>
        <p:nvPicPr>
          <p:cNvPr id="4"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40" y="1382338"/>
            <a:ext cx="4678606" cy="1244424"/>
          </a:xfrm>
          <a:prstGeom prst="rect">
            <a:avLst/>
          </a:prstGeom>
        </p:spPr>
      </p:pic>
      <p:sp>
        <p:nvSpPr>
          <p:cNvPr id="8" name="Title 1"/>
          <p:cNvSpPr/>
          <p:nvPr/>
        </p:nvSpPr>
        <p:spPr>
          <a:xfrm>
            <a:off x="770040" y="348915"/>
            <a:ext cx="10515240" cy="890337"/>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25000" lnSpcReduction="20000"/>
          </a:bodyPr>
          <a:lstStyle/>
          <a:p>
            <a:pPr>
              <a:lnSpc>
                <a:spcPct val="90000"/>
              </a:lnSpc>
            </a:pPr>
            <a:r>
              <a:rPr lang="en-US" sz="11200" spc="-1" dirty="0">
                <a:solidFill>
                  <a:srgbClr val="0B49CB"/>
                </a:solidFill>
                <a:latin typeface="Abadi"/>
              </a:rPr>
              <a:t>Graph- Payload vs. Launch Outcome scatter plot for all sites, with different payload selected in the range slider</a:t>
            </a:r>
          </a:p>
          <a:p>
            <a:pPr>
              <a:lnSpc>
                <a:spcPct val="90000"/>
              </a:lnSpc>
            </a:pPr>
            <a:r>
              <a:rPr lang="en-US" sz="6700" spc="-1" dirty="0" smtClean="0">
                <a:solidFill>
                  <a:srgbClr val="0B49CB"/>
                </a:solidFill>
                <a:latin typeface="Abadi"/>
              </a:rPr>
              <a:t> </a:t>
            </a:r>
            <a:endParaRPr lang="en-US" sz="6700" spc="-1" dirty="0">
              <a:solidFill>
                <a:srgbClr val="0B49CB"/>
              </a:solidFill>
              <a:latin typeface="Abadi"/>
            </a:endParaRPr>
          </a:p>
          <a:p>
            <a:pPr defTabSz="914400">
              <a:lnSpc>
                <a:spcPct val="90000"/>
              </a:lnSpc>
            </a:pPr>
            <a:r>
              <a:rPr lang="en-US" sz="4000" b="0" strike="noStrike" spc="-1" dirty="0" smtClean="0">
                <a:solidFill>
                  <a:srgbClr val="0B49CB"/>
                </a:solidFill>
                <a:latin typeface="Abadi"/>
                <a:ea typeface="IBM Plex Mono SemiBold"/>
              </a:rPr>
              <a:t> </a:t>
            </a:r>
            <a:endParaRPr lang="en-US" sz="4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6" name="TextBox 1"/>
          <p:cNvSpPr/>
          <p:nvPr/>
        </p:nvSpPr>
        <p:spPr>
          <a:xfrm>
            <a:off x="811440" y="2529720"/>
            <a:ext cx="103140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strike="noStrike" spc="-1">
                <a:solidFill>
                  <a:schemeClr val="lt1"/>
                </a:solidFill>
                <a:latin typeface="Calibri"/>
              </a:rPr>
              <a:t>Section 5</a:t>
            </a:r>
            <a:endParaRPr lang="en-US" sz="18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7" name="PlaceHolder 1"/>
          <p:cNvSpPr>
            <a:spLocks noGrp="1"/>
          </p:cNvSpPr>
          <p:nvPr>
            <p:ph/>
          </p:nvPr>
        </p:nvSpPr>
        <p:spPr>
          <a:xfrm>
            <a:off x="770040" y="1650202"/>
            <a:ext cx="4001985" cy="3811320"/>
          </a:xfrm>
          <a:prstGeom prst="rect">
            <a:avLst/>
          </a:prstGeom>
          <a:noFill/>
          <a:ln w="0">
            <a:noFill/>
          </a:ln>
        </p:spPr>
        <p:txBody>
          <a:bodyPr lIns="91440" tIns="45720" rIns="91440" bIns="45720" anchor="t">
            <a:normAutofit fontScale="92500"/>
          </a:bodyPr>
          <a:lstStyle/>
          <a:p>
            <a:pPr>
              <a:lnSpc>
                <a:spcPct val="100000"/>
              </a:lnSpc>
              <a:spcBef>
                <a:spcPts val="1400"/>
              </a:spcBef>
              <a:buClr>
                <a:srgbClr val="292929"/>
              </a:buClr>
              <a:buFont typeface="Arial"/>
              <a:buChar char="•"/>
            </a:pPr>
            <a:r>
              <a:rPr lang="en-US" sz="2200" spc="-1" dirty="0" smtClean="0">
                <a:solidFill>
                  <a:schemeClr val="accent3">
                    <a:lumMod val="25000"/>
                  </a:schemeClr>
                </a:solidFill>
                <a:latin typeface="Abadi"/>
              </a:rPr>
              <a:t>The </a:t>
            </a:r>
            <a:r>
              <a:rPr lang="en-US" sz="2200" spc="-1" dirty="0">
                <a:solidFill>
                  <a:schemeClr val="accent3">
                    <a:lumMod val="25000"/>
                  </a:schemeClr>
                </a:solidFill>
                <a:latin typeface="Abadi"/>
              </a:rPr>
              <a:t>decision tree model has the best accuracy score.</a:t>
            </a:r>
            <a:endParaRPr lang="en-US" sz="2200" b="0" strike="noStrike" spc="-1" dirty="0">
              <a:solidFill>
                <a:schemeClr val="dk1"/>
              </a:solidFill>
              <a:latin typeface="Calibri"/>
            </a:endParaRPr>
          </a:p>
          <a:p>
            <a:pPr>
              <a:lnSpc>
                <a:spcPct val="100000"/>
              </a:lnSpc>
              <a:spcBef>
                <a:spcPts val="1400"/>
              </a:spcBef>
              <a:buClr>
                <a:srgbClr val="292929"/>
              </a:buClr>
              <a:buFont typeface="Arial"/>
              <a:buChar char="•"/>
            </a:pPr>
            <a:r>
              <a:rPr lang="en-US" sz="2200" spc="-1" dirty="0">
                <a:solidFill>
                  <a:schemeClr val="accent3">
                    <a:lumMod val="25000"/>
                  </a:schemeClr>
                </a:solidFill>
                <a:latin typeface="Abadi"/>
              </a:rPr>
              <a:t>Given that the dataset is small, the decision tree’s ability to adapt to specific non-linear patterns likely contributes to its high accuracy. Its simplicity ensures that the model doesn’t overfit while still capturing essential relationships in the data.</a:t>
            </a:r>
            <a:endParaRPr lang="en-US" sz="2200" b="0" strike="noStrike" spc="-1" dirty="0">
              <a:solidFill>
                <a:schemeClr val="dk1"/>
              </a:solidFill>
              <a:latin typeface="Calibri"/>
            </a:endParaRPr>
          </a:p>
        </p:txBody>
      </p:sp>
      <p:sp>
        <p:nvSpPr>
          <p:cNvPr id="2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Classification Accuracy</a:t>
            </a:r>
            <a:endParaRPr lang="en-US" sz="4000" b="0" strike="noStrike" spc="-1">
              <a:solidFill>
                <a:srgbClr val="000000"/>
              </a:solidFill>
              <a:latin typeface="Arial"/>
            </a:endParaRPr>
          </a:p>
        </p:txBody>
      </p:sp>
      <p:sp>
        <p:nvSpPr>
          <p:cNvPr id="3" name="PlaceHolder 2"/>
          <p:cNvSpPr>
            <a:spLocks noGrp="1"/>
          </p:cNvSpPr>
          <p:nvPr>
            <p:ph type="sldNum" idx="1"/>
          </p:nvPr>
        </p:nvSpPr>
        <p:spPr/>
        <p:txBody>
          <a:bodyPr/>
          <a:lstStyle/>
          <a:p>
            <a:fld id="{A2BA617C-3FB6-47BB-BA67-BD5FF4699AE7}" type="slidenum">
              <a:t>54</a:t>
            </a:fld>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044" y="1650202"/>
            <a:ext cx="5486411" cy="3657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7" name="PlaceHolder 1"/>
          <p:cNvSpPr>
            <a:spLocks noGrp="1"/>
          </p:cNvSpPr>
          <p:nvPr>
            <p:ph idx="4294967295"/>
          </p:nvPr>
        </p:nvSpPr>
        <p:spPr>
          <a:xfrm>
            <a:off x="770040" y="1650202"/>
            <a:ext cx="4001985" cy="3811320"/>
          </a:xfrm>
          <a:prstGeom prst="rect">
            <a:avLst/>
          </a:prstGeom>
          <a:noFill/>
          <a:ln w="0">
            <a:noFill/>
          </a:ln>
        </p:spPr>
        <p:txBody>
          <a:bodyPr lIns="91440" tIns="45720" rIns="91440" bIns="45720" anchor="t">
            <a:normAutofit/>
          </a:bodyPr>
          <a:lstStyle/>
          <a:p>
            <a:pPr>
              <a:lnSpc>
                <a:spcPct val="100000"/>
              </a:lnSpc>
              <a:spcBef>
                <a:spcPts val="1400"/>
              </a:spcBef>
              <a:buClr>
                <a:srgbClr val="292929"/>
              </a:buClr>
              <a:buFont typeface="Arial"/>
              <a:buChar char="•"/>
            </a:pPr>
            <a:r>
              <a:rPr lang="en-US" sz="2200" spc="-1" dirty="0" smtClean="0">
                <a:solidFill>
                  <a:schemeClr val="accent3">
                    <a:lumMod val="25000"/>
                  </a:schemeClr>
                </a:solidFill>
                <a:latin typeface="Abadi"/>
              </a:rPr>
              <a:t>This image shows the plot of the decision </a:t>
            </a:r>
            <a:r>
              <a:rPr lang="en-US" sz="2200" spc="-1" dirty="0">
                <a:solidFill>
                  <a:schemeClr val="accent3">
                    <a:lumMod val="25000"/>
                  </a:schemeClr>
                </a:solidFill>
                <a:latin typeface="Abadi"/>
              </a:rPr>
              <a:t>tree </a:t>
            </a:r>
            <a:r>
              <a:rPr lang="en-US" sz="2200" spc="-1" dirty="0" smtClean="0">
                <a:solidFill>
                  <a:schemeClr val="accent3">
                    <a:lumMod val="25000"/>
                  </a:schemeClr>
                </a:solidFill>
                <a:latin typeface="Abadi"/>
              </a:rPr>
              <a:t>model.</a:t>
            </a:r>
          </a:p>
          <a:p>
            <a:pPr>
              <a:lnSpc>
                <a:spcPct val="100000"/>
              </a:lnSpc>
              <a:spcBef>
                <a:spcPts val="1400"/>
              </a:spcBef>
              <a:buClr>
                <a:srgbClr val="292929"/>
              </a:buClr>
              <a:buFont typeface="Arial"/>
              <a:buChar char="•"/>
            </a:pPr>
            <a:r>
              <a:rPr lang="en-US" sz="2200" b="0" strike="noStrike" spc="-1" dirty="0" smtClean="0">
                <a:solidFill>
                  <a:schemeClr val="accent3">
                    <a:lumMod val="25000"/>
                  </a:schemeClr>
                </a:solidFill>
                <a:latin typeface="Abadi"/>
              </a:rPr>
              <a:t>The root node is </a:t>
            </a:r>
            <a:r>
              <a:rPr lang="en-US" sz="2200" b="0" strike="noStrike" spc="-1" dirty="0" err="1" smtClean="0">
                <a:solidFill>
                  <a:schemeClr val="accent3">
                    <a:lumMod val="25000"/>
                  </a:schemeClr>
                </a:solidFill>
                <a:latin typeface="Abadi"/>
              </a:rPr>
              <a:t>PayloadMass</a:t>
            </a:r>
            <a:r>
              <a:rPr lang="en-US" sz="2200" b="0" strike="noStrike" spc="-1" dirty="0" smtClean="0">
                <a:solidFill>
                  <a:schemeClr val="accent3">
                    <a:lumMod val="25000"/>
                  </a:schemeClr>
                </a:solidFill>
                <a:latin typeface="Abadi"/>
              </a:rPr>
              <a:t>.</a:t>
            </a:r>
          </a:p>
          <a:p>
            <a:pPr>
              <a:lnSpc>
                <a:spcPct val="100000"/>
              </a:lnSpc>
              <a:spcBef>
                <a:spcPts val="1400"/>
              </a:spcBef>
              <a:buClr>
                <a:srgbClr val="292929"/>
              </a:buClr>
              <a:buFont typeface="Arial"/>
              <a:buChar char="•"/>
            </a:pPr>
            <a:r>
              <a:rPr lang="en-US" sz="2200" spc="-1" dirty="0" smtClean="0">
                <a:solidFill>
                  <a:schemeClr val="accent3">
                    <a:lumMod val="25000"/>
                  </a:schemeClr>
                </a:solidFill>
                <a:latin typeface="Abadi"/>
              </a:rPr>
              <a:t>The first split is between Orbit and </a:t>
            </a:r>
            <a:r>
              <a:rPr lang="en-US" sz="2200" spc="-1" dirty="0" err="1" smtClean="0">
                <a:solidFill>
                  <a:schemeClr val="accent3">
                    <a:lumMod val="25000"/>
                  </a:schemeClr>
                </a:solidFill>
                <a:latin typeface="Abadi"/>
              </a:rPr>
              <a:t>LaunchingPad</a:t>
            </a:r>
            <a:r>
              <a:rPr lang="en-US" sz="2200" spc="-1" dirty="0" smtClean="0">
                <a:solidFill>
                  <a:schemeClr val="accent3">
                    <a:lumMod val="25000"/>
                  </a:schemeClr>
                </a:solidFill>
                <a:latin typeface="Abadi"/>
              </a:rPr>
              <a:t>.</a:t>
            </a:r>
          </a:p>
          <a:p>
            <a:pPr>
              <a:lnSpc>
                <a:spcPct val="100000"/>
              </a:lnSpc>
              <a:spcBef>
                <a:spcPts val="1400"/>
              </a:spcBef>
              <a:buClr>
                <a:srgbClr val="292929"/>
              </a:buClr>
              <a:buFont typeface="Arial"/>
              <a:buChar char="•"/>
            </a:pPr>
            <a:r>
              <a:rPr lang="en-US" sz="2200" b="0" strike="noStrike" spc="-1" dirty="0" smtClean="0">
                <a:solidFill>
                  <a:schemeClr val="accent3">
                    <a:lumMod val="25000"/>
                  </a:schemeClr>
                </a:solidFill>
                <a:latin typeface="Abadi"/>
              </a:rPr>
              <a:t>The Orbit branch is developed further.</a:t>
            </a:r>
            <a:endParaRPr lang="en-US" sz="2200" b="0" strike="noStrike" spc="-1" dirty="0">
              <a:solidFill>
                <a:schemeClr val="dk1"/>
              </a:solidFill>
              <a:latin typeface="Calibri"/>
            </a:endParaRPr>
          </a:p>
        </p:txBody>
      </p:sp>
      <p:sp>
        <p:nvSpPr>
          <p:cNvPr id="2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Classification Accuracy</a:t>
            </a:r>
            <a:endParaRPr lang="en-US" sz="4000" b="0" strike="noStrike" spc="-1">
              <a:solidFill>
                <a:srgbClr val="000000"/>
              </a:solidFill>
              <a:latin typeface="Arial"/>
            </a:endParaRPr>
          </a:p>
        </p:txBody>
      </p:sp>
      <p:sp>
        <p:nvSpPr>
          <p:cNvPr id="3" name="PlaceHolder 2"/>
          <p:cNvSpPr>
            <a:spLocks noGrp="1"/>
          </p:cNvSpPr>
          <p:nvPr>
            <p:ph type="sldNum" idx="1"/>
          </p:nvPr>
        </p:nvSpPr>
        <p:spPr/>
        <p:txBody>
          <a:bodyPr/>
          <a:lstStyle/>
          <a:p>
            <a:fld id="{A2BA617C-3FB6-47BB-BA67-BD5FF4699AE7}" type="slidenum">
              <a:t>55</a:t>
            </a:fld>
            <a:endParaRP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1825" y="1416050"/>
            <a:ext cx="6673455" cy="4448970"/>
          </a:xfrm>
          <a:prstGeom prst="rect">
            <a:avLst/>
          </a:prstGeom>
        </p:spPr>
      </p:pic>
    </p:spTree>
    <p:extLst>
      <p:ext uri="{BB962C8B-B14F-4D97-AF65-F5344CB8AC3E}">
        <p14:creationId xmlns:p14="http://schemas.microsoft.com/office/powerpoint/2010/main" val="42219140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9" name="PlaceHolder 1"/>
          <p:cNvSpPr>
            <a:spLocks noGrp="1"/>
          </p:cNvSpPr>
          <p:nvPr>
            <p:ph/>
          </p:nvPr>
        </p:nvSpPr>
        <p:spPr>
          <a:xfrm>
            <a:off x="770039" y="4619711"/>
            <a:ext cx="9731273" cy="1807369"/>
          </a:xfrm>
          <a:prstGeom prst="rect">
            <a:avLst/>
          </a:prstGeom>
          <a:noFill/>
          <a:ln w="0">
            <a:noFill/>
          </a:ln>
        </p:spPr>
        <p:txBody>
          <a:bodyPr lIns="90000" tIns="45000" rIns="90000" bIns="45000" anchor="t">
            <a:noAutofit/>
          </a:bodyPr>
          <a:lstStyle/>
          <a:p>
            <a:pPr>
              <a:lnSpc>
                <a:spcPct val="100000"/>
              </a:lnSpc>
              <a:spcBef>
                <a:spcPts val="1400"/>
              </a:spcBef>
              <a:buClr>
                <a:srgbClr val="292929"/>
              </a:buClr>
              <a:buFont typeface="Arial"/>
              <a:buChar char="•"/>
            </a:pPr>
            <a:r>
              <a:rPr lang="en-US" sz="1800" spc="-1" dirty="0">
                <a:solidFill>
                  <a:schemeClr val="accent3">
                    <a:lumMod val="25000"/>
                  </a:schemeClr>
                </a:solidFill>
                <a:latin typeface="Abadi"/>
              </a:rPr>
              <a:t>The model does well predicting class 1 (12 correct vs 2 missed</a:t>
            </a:r>
            <a:r>
              <a:rPr lang="en-US" sz="1800" spc="-1" dirty="0" smtClean="0">
                <a:solidFill>
                  <a:schemeClr val="accent3">
                    <a:lumMod val="25000"/>
                  </a:schemeClr>
                </a:solidFill>
                <a:latin typeface="Abadi"/>
              </a:rPr>
              <a:t>).</a:t>
            </a:r>
            <a:endParaRPr lang="en-US" sz="1800" spc="-1" dirty="0">
              <a:solidFill>
                <a:schemeClr val="accent3">
                  <a:lumMod val="25000"/>
                </a:schemeClr>
              </a:solidFill>
              <a:latin typeface="Abadi"/>
            </a:endParaRPr>
          </a:p>
          <a:p>
            <a:pPr>
              <a:lnSpc>
                <a:spcPct val="100000"/>
              </a:lnSpc>
              <a:spcBef>
                <a:spcPts val="1400"/>
              </a:spcBef>
              <a:buClr>
                <a:srgbClr val="292929"/>
              </a:buClr>
              <a:buFont typeface="Arial"/>
              <a:buChar char="•"/>
            </a:pPr>
            <a:r>
              <a:rPr lang="en-US" sz="1800" spc="-1" dirty="0">
                <a:solidFill>
                  <a:schemeClr val="accent3">
                    <a:lumMod val="25000"/>
                  </a:schemeClr>
                </a:solidFill>
                <a:latin typeface="Abadi"/>
              </a:rPr>
              <a:t>It performs moderately on class 0 (3 correct vs 1 incorrect</a:t>
            </a:r>
            <a:r>
              <a:rPr lang="en-US" sz="1800" spc="-1" dirty="0" smtClean="0">
                <a:solidFill>
                  <a:schemeClr val="accent3">
                    <a:lumMod val="25000"/>
                  </a:schemeClr>
                </a:solidFill>
                <a:latin typeface="Abadi"/>
              </a:rPr>
              <a:t>).</a:t>
            </a:r>
            <a:endParaRPr lang="en-US" sz="1800" spc="-1" dirty="0">
              <a:solidFill>
                <a:schemeClr val="accent3">
                  <a:lumMod val="25000"/>
                </a:schemeClr>
              </a:solidFill>
              <a:latin typeface="Abadi"/>
            </a:endParaRPr>
          </a:p>
          <a:p>
            <a:pPr>
              <a:lnSpc>
                <a:spcPct val="100000"/>
              </a:lnSpc>
              <a:spcBef>
                <a:spcPts val="1400"/>
              </a:spcBef>
              <a:buClr>
                <a:srgbClr val="292929"/>
              </a:buClr>
              <a:buFont typeface="Arial"/>
              <a:buChar char="•"/>
            </a:pPr>
            <a:r>
              <a:rPr lang="en-US" sz="1800" spc="-1" dirty="0">
                <a:solidFill>
                  <a:schemeClr val="accent3">
                    <a:lumMod val="25000"/>
                  </a:schemeClr>
                </a:solidFill>
                <a:latin typeface="Abadi"/>
              </a:rPr>
              <a:t>Overall, it has more correct predictions than mistakes, but some confusion exists especially for class 1 being predicted as 0 (false negatives).</a:t>
            </a:r>
            <a:endParaRPr lang="en-US" sz="1800" b="0" strike="noStrike" spc="-1" dirty="0">
              <a:solidFill>
                <a:schemeClr val="dk1"/>
              </a:solidFill>
              <a:latin typeface="Calibri"/>
            </a:endParaRPr>
          </a:p>
        </p:txBody>
      </p:sp>
      <p:sp>
        <p:nvSpPr>
          <p:cNvPr id="27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Confusion Matrix</a:t>
            </a:r>
            <a:endParaRPr lang="en-US" sz="4000" b="0" strike="noStrike" spc="-1">
              <a:solidFill>
                <a:srgbClr val="000000"/>
              </a:solidFill>
              <a:latin typeface="Arial"/>
            </a:endParaRPr>
          </a:p>
        </p:txBody>
      </p:sp>
      <p:sp>
        <p:nvSpPr>
          <p:cNvPr id="3" name="PlaceHolder 2"/>
          <p:cNvSpPr>
            <a:spLocks noGrp="1"/>
          </p:cNvSpPr>
          <p:nvPr>
            <p:ph type="sldNum" idx="1"/>
          </p:nvPr>
        </p:nvSpPr>
        <p:spPr/>
        <p:txBody>
          <a:bodyPr/>
          <a:lstStyle/>
          <a:p>
            <a:fld id="{556860D6-B962-4E4C-94A1-B0AC5A7AFF7A}" type="slidenum">
              <a:t>56</a:t>
            </a:fld>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837" y="2114752"/>
            <a:ext cx="6734175" cy="1828800"/>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40" y="1364658"/>
            <a:ext cx="3432756" cy="25788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71" name="PlaceHolder 1"/>
          <p:cNvSpPr>
            <a:spLocks noGrp="1"/>
          </p:cNvSpPr>
          <p:nvPr>
            <p:ph/>
          </p:nvPr>
        </p:nvSpPr>
        <p:spPr>
          <a:xfrm>
            <a:off x="770040" y="1567699"/>
            <a:ext cx="9531248" cy="4350960"/>
          </a:xfrm>
          <a:prstGeom prst="rect">
            <a:avLst/>
          </a:prstGeom>
          <a:noFill/>
          <a:ln w="0">
            <a:noFill/>
          </a:ln>
        </p:spPr>
        <p:txBody>
          <a:bodyPr lIns="90000" tIns="45000" rIns="90000" bIns="45000" anchor="t">
            <a:normAutofit fontScale="92500" lnSpcReduction="20000"/>
          </a:bodyPr>
          <a:lstStyle/>
          <a:p>
            <a:pPr marL="571500" indent="-342900">
              <a:lnSpc>
                <a:spcPct val="100000"/>
              </a:lnSpc>
              <a:spcBef>
                <a:spcPts val="1400"/>
              </a:spcBef>
            </a:pPr>
            <a:r>
              <a:rPr lang="en-US" sz="2200" spc="-1" dirty="0">
                <a:solidFill>
                  <a:schemeClr val="accent3">
                    <a:lumMod val="25000"/>
                  </a:schemeClr>
                </a:solidFill>
                <a:latin typeface="Abadi"/>
              </a:rPr>
              <a:t>The Decision Tree model outperforms other classifiers such as </a:t>
            </a:r>
            <a:r>
              <a:rPr lang="en-US" sz="2200" spc="-1" dirty="0" err="1">
                <a:solidFill>
                  <a:schemeClr val="accent3">
                    <a:lumMod val="25000"/>
                  </a:schemeClr>
                </a:solidFill>
                <a:latin typeface="Abadi"/>
              </a:rPr>
              <a:t>KNN</a:t>
            </a:r>
            <a:r>
              <a:rPr lang="en-US" sz="2200" spc="-1" dirty="0">
                <a:solidFill>
                  <a:schemeClr val="accent3">
                    <a:lumMod val="25000"/>
                  </a:schemeClr>
                </a:solidFill>
                <a:latin typeface="Abadi"/>
              </a:rPr>
              <a:t>, </a:t>
            </a:r>
            <a:r>
              <a:rPr lang="en-US" sz="2200" spc="-1" dirty="0" err="1">
                <a:solidFill>
                  <a:schemeClr val="accent3">
                    <a:lumMod val="25000"/>
                  </a:schemeClr>
                </a:solidFill>
                <a:latin typeface="Abadi"/>
              </a:rPr>
              <a:t>SVM</a:t>
            </a:r>
            <a:r>
              <a:rPr lang="en-US" sz="2200" spc="-1" dirty="0">
                <a:solidFill>
                  <a:schemeClr val="accent3">
                    <a:lumMod val="25000"/>
                  </a:schemeClr>
                </a:solidFill>
                <a:latin typeface="Abadi"/>
              </a:rPr>
              <a:t>, and Logistic Regression on this dataset, achieving the highest accuracy of approximately 83.3%. In general the model adapts well to small datasets</a:t>
            </a:r>
            <a:r>
              <a:rPr lang="en-US" sz="2200" spc="-1" dirty="0" smtClean="0">
                <a:solidFill>
                  <a:schemeClr val="accent3">
                    <a:lumMod val="25000"/>
                  </a:schemeClr>
                </a:solidFill>
                <a:latin typeface="Abadi"/>
              </a:rPr>
              <a:t>.</a:t>
            </a:r>
            <a:endParaRPr lang="en-US" sz="2200" spc="-1" dirty="0">
              <a:solidFill>
                <a:schemeClr val="accent3">
                  <a:lumMod val="25000"/>
                </a:schemeClr>
              </a:solidFill>
              <a:latin typeface="Abadi"/>
            </a:endParaRPr>
          </a:p>
          <a:p>
            <a:pPr marL="571500" indent="-342900">
              <a:lnSpc>
                <a:spcPct val="100000"/>
              </a:lnSpc>
              <a:spcBef>
                <a:spcPts val="1400"/>
              </a:spcBef>
            </a:pPr>
            <a:r>
              <a:rPr lang="en-US" sz="2200" spc="-1" dirty="0">
                <a:solidFill>
                  <a:schemeClr val="accent3">
                    <a:lumMod val="25000"/>
                  </a:schemeClr>
                </a:solidFill>
                <a:latin typeface="Abadi"/>
              </a:rPr>
              <a:t>The classification report reveals that the model performs especially well in identifying successful launches (class 1), with a high precision (92.3%) and recall (85.7%). This means the model is effective at correctly predicting successful launches while minimizing false positives and false negatives. </a:t>
            </a:r>
          </a:p>
          <a:p>
            <a:pPr marL="571500" indent="-342900">
              <a:lnSpc>
                <a:spcPct val="100000"/>
              </a:lnSpc>
              <a:spcBef>
                <a:spcPts val="1400"/>
              </a:spcBef>
            </a:pPr>
            <a:r>
              <a:rPr lang="en-US" sz="2200" spc="-1" dirty="0">
                <a:solidFill>
                  <a:schemeClr val="accent3">
                    <a:lumMod val="25000"/>
                  </a:schemeClr>
                </a:solidFill>
                <a:latin typeface="Abadi"/>
              </a:rPr>
              <a:t>The result show the decision tree model can be a practical tool for forecasting </a:t>
            </a:r>
            <a:r>
              <a:rPr lang="en-US" sz="2200" spc="-1" dirty="0" err="1">
                <a:solidFill>
                  <a:schemeClr val="accent3">
                    <a:lumMod val="25000"/>
                  </a:schemeClr>
                </a:solidFill>
                <a:latin typeface="Abadi"/>
              </a:rPr>
              <a:t>SpaceX</a:t>
            </a:r>
            <a:r>
              <a:rPr lang="en-US" sz="2200" spc="-1" dirty="0">
                <a:solidFill>
                  <a:schemeClr val="accent3">
                    <a:lumMod val="25000"/>
                  </a:schemeClr>
                </a:solidFill>
                <a:latin typeface="Abadi"/>
              </a:rPr>
              <a:t> launch outcomes</a:t>
            </a:r>
            <a:r>
              <a:rPr lang="en-US" sz="2200" spc="-1" dirty="0" smtClean="0">
                <a:solidFill>
                  <a:schemeClr val="accent3">
                    <a:lumMod val="25000"/>
                  </a:schemeClr>
                </a:solidFill>
                <a:latin typeface="Abadi"/>
              </a:rPr>
              <a:t>,</a:t>
            </a:r>
            <a:endParaRPr lang="en-US" sz="2200" spc="-1" dirty="0">
              <a:solidFill>
                <a:schemeClr val="accent3">
                  <a:lumMod val="25000"/>
                </a:schemeClr>
              </a:solidFill>
              <a:latin typeface="Abadi"/>
            </a:endParaRPr>
          </a:p>
          <a:p>
            <a:pPr marL="571500" indent="-342900">
              <a:lnSpc>
                <a:spcPct val="100000"/>
              </a:lnSpc>
              <a:spcBef>
                <a:spcPts val="1400"/>
              </a:spcBef>
            </a:pPr>
            <a:r>
              <a:rPr lang="en-US" sz="2200" spc="-1" dirty="0">
                <a:solidFill>
                  <a:schemeClr val="accent3">
                    <a:lumMod val="25000"/>
                  </a:schemeClr>
                </a:solidFill>
                <a:latin typeface="Abadi"/>
              </a:rPr>
              <a:t>Accurate prediction of launch success enables </a:t>
            </a:r>
            <a:r>
              <a:rPr lang="en-US" sz="2200" spc="-1" dirty="0" err="1">
                <a:solidFill>
                  <a:schemeClr val="accent3">
                    <a:lumMod val="25000"/>
                  </a:schemeClr>
                </a:solidFill>
                <a:latin typeface="Abadi"/>
              </a:rPr>
              <a:t>SpaceX</a:t>
            </a:r>
            <a:r>
              <a:rPr lang="en-US" sz="2200" spc="-1" dirty="0">
                <a:solidFill>
                  <a:schemeClr val="accent3">
                    <a:lumMod val="25000"/>
                  </a:schemeClr>
                </a:solidFill>
                <a:latin typeface="Abadi"/>
              </a:rPr>
              <a:t> and its clients to better manage mission risks, allocate resources efficiently, and reduce costly failures. </a:t>
            </a:r>
            <a:endParaRPr lang="en-US" sz="2200" spc="-1" dirty="0" smtClean="0">
              <a:solidFill>
                <a:schemeClr val="accent3">
                  <a:lumMod val="25000"/>
                </a:schemeClr>
              </a:solidFill>
              <a:latin typeface="Abadi"/>
            </a:endParaRPr>
          </a:p>
          <a:p>
            <a:pPr marL="571500" indent="-342900">
              <a:lnSpc>
                <a:spcPct val="100000"/>
              </a:lnSpc>
              <a:spcBef>
                <a:spcPts val="1400"/>
              </a:spcBef>
            </a:pPr>
            <a:r>
              <a:rPr lang="en-US" sz="2200" spc="-1" dirty="0" smtClean="0">
                <a:solidFill>
                  <a:schemeClr val="dk1"/>
                </a:solidFill>
                <a:latin typeface="Abadi"/>
              </a:rPr>
              <a:t>The model provides actionable </a:t>
            </a:r>
            <a:r>
              <a:rPr lang="en-US" sz="2200" spc="-1" dirty="0">
                <a:solidFill>
                  <a:schemeClr val="dk1"/>
                </a:solidFill>
                <a:latin typeface="Abadi"/>
              </a:rPr>
              <a:t>clues that engineers and analysts can explore further to identify and validate the true causes behind successful launches.</a:t>
            </a:r>
            <a:endParaRPr lang="en-US" sz="2200" b="0" strike="noStrike" spc="-1" dirty="0">
              <a:solidFill>
                <a:schemeClr val="dk1"/>
              </a:solidFill>
              <a:latin typeface="Abadi"/>
            </a:endParaRPr>
          </a:p>
        </p:txBody>
      </p:sp>
      <p:sp>
        <p:nvSpPr>
          <p:cNvPr id="27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Conclusions</a:t>
            </a:r>
            <a:endParaRPr lang="en-US" sz="4000" b="0" strike="noStrike" spc="-1">
              <a:solidFill>
                <a:srgbClr val="000000"/>
              </a:solidFill>
              <a:latin typeface="Arial"/>
            </a:endParaRPr>
          </a:p>
        </p:txBody>
      </p:sp>
      <p:sp>
        <p:nvSpPr>
          <p:cNvPr id="3" name="PlaceHolder 2"/>
          <p:cNvSpPr>
            <a:spLocks noGrp="1"/>
          </p:cNvSpPr>
          <p:nvPr>
            <p:ph type="sldNum" idx="1"/>
          </p:nvPr>
        </p:nvSpPr>
        <p:spPr/>
        <p:txBody>
          <a:bodyPr/>
          <a:lstStyle/>
          <a:p>
            <a:fld id="{7744B112-2206-45BB-AA8B-E3A5A82046BD}" type="slidenum">
              <a:t>57</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Appendix</a:t>
            </a:r>
            <a:endParaRPr lang="en-US" sz="4000" b="0" strike="noStrike" spc="-1">
              <a:solidFill>
                <a:srgbClr val="000000"/>
              </a:solidFill>
              <a:latin typeface="Arial"/>
            </a:endParaRPr>
          </a:p>
        </p:txBody>
      </p:sp>
      <p:sp>
        <p:nvSpPr>
          <p:cNvPr id="3" name="PlaceHolder 2"/>
          <p:cNvSpPr>
            <a:spLocks noGrp="1"/>
          </p:cNvSpPr>
          <p:nvPr>
            <p:ph type="sldNum" idx="1"/>
          </p:nvPr>
        </p:nvSpPr>
        <p:spPr/>
        <p:txBody>
          <a:bodyPr/>
          <a:lstStyle/>
          <a:p>
            <a:fld id="{9B5B92E7-42E5-4321-8A20-9A4074F00DBD}" type="slidenum">
              <a:t>58</a:t>
            </a:fld>
            <a:endParaRPr/>
          </a:p>
        </p:txBody>
      </p:sp>
      <p:pic>
        <p:nvPicPr>
          <p:cNvPr id="2" name="Grafi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113" y="1294041"/>
            <a:ext cx="4386533" cy="5075214"/>
          </a:xfrm>
          <a:prstGeom prst="rect">
            <a:avLst/>
          </a:prstGeom>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687" y="1595438"/>
            <a:ext cx="4754981" cy="2333625"/>
          </a:xfrm>
          <a:prstGeom prst="rect">
            <a:avLst/>
          </a:prstGeom>
        </p:spPr>
      </p:pic>
      <p:pic>
        <p:nvPicPr>
          <p:cNvPr id="5" name="Grafik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9687" y="4267199"/>
            <a:ext cx="4754981" cy="1859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5" name="PlaceHolder 1"/>
          <p:cNvSpPr>
            <a:spLocks noGrp="1"/>
          </p:cNvSpPr>
          <p:nvPr>
            <p:ph type="sldNum" idx="40"/>
          </p:nvPr>
        </p:nvSpPr>
        <p:spPr>
          <a:xfrm>
            <a:off x="944892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600" b="0" strike="noStrike" spc="-1">
                <a:solidFill>
                  <a:srgbClr val="1C7DDB"/>
                </a:solidFill>
                <a:latin typeface="Abadi"/>
              </a:defRPr>
            </a:lvl1pPr>
          </a:lstStyle>
          <a:p>
            <a:pPr indent="0" algn="r" defTabSz="914400">
              <a:lnSpc>
                <a:spcPct val="100000"/>
              </a:lnSpc>
              <a:buNone/>
            </a:pPr>
            <a:fld id="{36FAB4D9-245E-4F5B-813C-D538B550A651}" type="slidenum">
              <a:rPr lang="en-US" sz="1600" b="0" strike="noStrike" spc="-1">
                <a:solidFill>
                  <a:srgbClr val="1C7DDB"/>
                </a:solidFill>
                <a:latin typeface="Abadi"/>
              </a:rPr>
              <a:t>6</a:t>
            </a:fld>
            <a:endParaRPr lang="en-US" sz="1600" b="0" strike="noStrike" spc="-1">
              <a:solidFill>
                <a:srgbClr val="FFFFFF"/>
              </a:solidFill>
              <a:latin typeface="Times New Roman"/>
            </a:endParaRPr>
          </a:p>
        </p:txBody>
      </p:sp>
      <p:sp>
        <p:nvSpPr>
          <p:cNvPr id="86" name="TextBox 1"/>
          <p:cNvSpPr/>
          <p:nvPr/>
        </p:nvSpPr>
        <p:spPr>
          <a:xfrm>
            <a:off x="778680" y="2812680"/>
            <a:ext cx="103140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strike="noStrike" spc="-1">
                <a:solidFill>
                  <a:schemeClr val="lt1"/>
                </a:solidFill>
                <a:latin typeface="Calibri"/>
              </a:rPr>
              <a:t>Section 1</a:t>
            </a:r>
            <a:endParaRPr lang="en-US" sz="1800" b="0" strike="noStrike" spc="-1">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7" name="Content Placeholder 2"/>
          <p:cNvSpPr/>
          <p:nvPr/>
        </p:nvSpPr>
        <p:spPr>
          <a:xfrm>
            <a:off x="770040" y="1430640"/>
            <a:ext cx="10104480" cy="521136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25000" lnSpcReduction="20000"/>
          </a:bodyPr>
          <a:lstStyle/>
          <a:p>
            <a:pPr marL="228600" indent="-228600" defTabSz="914400">
              <a:lnSpc>
                <a:spcPct val="120000"/>
              </a:lnSpc>
              <a:spcBef>
                <a:spcPts val="1400"/>
              </a:spcBef>
              <a:buClr>
                <a:srgbClr val="292929"/>
              </a:buClr>
              <a:buFont typeface="Arial"/>
              <a:buChar char="•"/>
              <a:tabLst>
                <a:tab pos="0" algn="l"/>
              </a:tabLst>
            </a:pPr>
            <a:r>
              <a:rPr lang="en-US" sz="8800" b="0" strike="noStrike" spc="-1" dirty="0" smtClean="0">
                <a:latin typeface="Abadi"/>
              </a:rPr>
              <a:t>Data </a:t>
            </a:r>
            <a:r>
              <a:rPr lang="en-US" sz="8800" b="0" strike="noStrike" spc="-1" dirty="0">
                <a:latin typeface="Abadi"/>
              </a:rPr>
              <a:t>collection methodology:</a:t>
            </a:r>
          </a:p>
          <a:p>
            <a:pPr marL="685800" lvl="1" indent="-228600" defTabSz="914400">
              <a:lnSpc>
                <a:spcPct val="120000"/>
              </a:lnSpc>
              <a:spcBef>
                <a:spcPts val="1400"/>
              </a:spcBef>
              <a:buClr>
                <a:srgbClr val="767171"/>
              </a:buClr>
              <a:buFont typeface="Arial"/>
              <a:buChar char="•"/>
              <a:tabLst>
                <a:tab pos="0" algn="l"/>
              </a:tabLst>
            </a:pPr>
            <a:r>
              <a:rPr lang="en-US" sz="7600" b="0" strike="noStrike" spc="-1" dirty="0">
                <a:latin typeface="Abadi"/>
              </a:rPr>
              <a:t>The </a:t>
            </a:r>
            <a:r>
              <a:rPr lang="en-US" sz="7600" b="0" strike="noStrike" spc="-1" dirty="0" err="1">
                <a:latin typeface="Abadi"/>
              </a:rPr>
              <a:t>SpaceX</a:t>
            </a:r>
            <a:r>
              <a:rPr lang="en-US" sz="7600" b="0" strike="noStrike" spc="-1" dirty="0">
                <a:latin typeface="Abadi"/>
              </a:rPr>
              <a:t> launch data was gathered from an API, specifically the </a:t>
            </a:r>
            <a:r>
              <a:rPr lang="en-US" sz="7600" b="0" strike="noStrike" spc="-1" dirty="0" err="1">
                <a:latin typeface="Abadi"/>
              </a:rPr>
              <a:t>SpaceX</a:t>
            </a:r>
            <a:r>
              <a:rPr lang="en-US" sz="7600" b="0" strike="noStrike" spc="-1" dirty="0">
                <a:latin typeface="Abadi"/>
              </a:rPr>
              <a:t> REST API. </a:t>
            </a:r>
          </a:p>
          <a:p>
            <a:pPr marL="685800" lvl="1" indent="-228600" defTabSz="914400">
              <a:lnSpc>
                <a:spcPct val="120000"/>
              </a:lnSpc>
              <a:spcBef>
                <a:spcPts val="1400"/>
              </a:spcBef>
              <a:buClr>
                <a:srgbClr val="767171"/>
              </a:buClr>
              <a:buFont typeface="Arial"/>
              <a:buChar char="•"/>
              <a:tabLst>
                <a:tab pos="0" algn="l"/>
              </a:tabLst>
            </a:pPr>
            <a:r>
              <a:rPr lang="en-US" sz="7600" b="0" strike="noStrike" spc="-1" dirty="0">
                <a:latin typeface="Abadi"/>
              </a:rPr>
              <a:t>The other source for obtaining Falcon 9 Launch data was web scraping related Wiki pages. </a:t>
            </a:r>
          </a:p>
          <a:p>
            <a:pPr marL="228600" indent="-228600" defTabSz="914400">
              <a:lnSpc>
                <a:spcPct val="120000"/>
              </a:lnSpc>
              <a:spcBef>
                <a:spcPts val="1400"/>
              </a:spcBef>
              <a:buClr>
                <a:srgbClr val="292929"/>
              </a:buClr>
              <a:buFont typeface="Arial"/>
              <a:buChar char="•"/>
              <a:tabLst>
                <a:tab pos="0" algn="l"/>
              </a:tabLst>
            </a:pPr>
            <a:r>
              <a:rPr lang="en-US" sz="9200" b="0" strike="noStrike" spc="-1" dirty="0">
                <a:latin typeface="Abadi"/>
              </a:rPr>
              <a:t>Perform data wrangling</a:t>
            </a:r>
          </a:p>
          <a:p>
            <a:pPr marL="228600" indent="-228600" defTabSz="914400">
              <a:lnSpc>
                <a:spcPct val="120000"/>
              </a:lnSpc>
              <a:spcBef>
                <a:spcPts val="1400"/>
              </a:spcBef>
              <a:buClr>
                <a:srgbClr val="292929"/>
              </a:buClr>
              <a:buFont typeface="Arial"/>
              <a:buChar char="•"/>
              <a:tabLst>
                <a:tab pos="0" algn="l"/>
              </a:tabLst>
            </a:pPr>
            <a:r>
              <a:rPr lang="en-US" sz="8800" b="0" strike="noStrike" spc="-1" dirty="0">
                <a:latin typeface="Abadi"/>
              </a:rPr>
              <a:t>Perform interactive visual analytics using Folium and </a:t>
            </a:r>
            <a:r>
              <a:rPr lang="en-US" sz="8800" b="0" strike="noStrike" spc="-1" dirty="0" err="1">
                <a:latin typeface="Abadi"/>
              </a:rPr>
              <a:t>Plotly</a:t>
            </a:r>
            <a:r>
              <a:rPr lang="en-US" sz="8800" b="0" strike="noStrike" spc="-1" dirty="0">
                <a:latin typeface="Abadi"/>
              </a:rPr>
              <a:t> Dash</a:t>
            </a:r>
          </a:p>
          <a:p>
            <a:pPr marL="228600" indent="-228600" defTabSz="914400">
              <a:lnSpc>
                <a:spcPct val="120000"/>
              </a:lnSpc>
              <a:spcBef>
                <a:spcPts val="1400"/>
              </a:spcBef>
              <a:buClr>
                <a:srgbClr val="292929"/>
              </a:buClr>
              <a:buFont typeface="Arial"/>
              <a:buChar char="•"/>
              <a:tabLst>
                <a:tab pos="0" algn="l"/>
              </a:tabLst>
            </a:pPr>
            <a:r>
              <a:rPr lang="en-US" sz="8800" b="0" strike="noStrike" spc="-1" dirty="0">
                <a:latin typeface="Abadi"/>
              </a:rPr>
              <a:t>Perform predictive analysis using classification models</a:t>
            </a:r>
          </a:p>
          <a:p>
            <a:pPr marL="685800" lvl="1" indent="-228600" defTabSz="914400">
              <a:lnSpc>
                <a:spcPct val="120000"/>
              </a:lnSpc>
              <a:spcBef>
                <a:spcPts val="1400"/>
              </a:spcBef>
              <a:buClr>
                <a:srgbClr val="767171"/>
              </a:buClr>
              <a:buFont typeface="Arial"/>
              <a:buChar char="•"/>
              <a:tabLst>
                <a:tab pos="0" algn="l"/>
              </a:tabLst>
            </a:pPr>
            <a:r>
              <a:rPr lang="en-US" sz="7600" b="0" strike="noStrike" spc="-1" dirty="0">
                <a:latin typeface="Abadi"/>
              </a:rPr>
              <a:t>How to build, tune, evaluate classification models</a:t>
            </a:r>
          </a:p>
          <a:p>
            <a:pPr defTabSz="914400">
              <a:lnSpc>
                <a:spcPct val="120000"/>
              </a:lnSpc>
              <a:spcBef>
                <a:spcPts val="1400"/>
              </a:spcBef>
              <a:tabLst>
                <a:tab pos="0" algn="l"/>
              </a:tabLst>
            </a:pPr>
            <a:endParaRPr lang="en-US" sz="8800" b="0" strike="noStrike" spc="-1" dirty="0">
              <a:latin typeface="Abadi"/>
            </a:endParaRPr>
          </a:p>
          <a:p>
            <a:pPr defTabSz="914400">
              <a:lnSpc>
                <a:spcPct val="100000"/>
              </a:lnSpc>
              <a:spcBef>
                <a:spcPts val="1400"/>
              </a:spcBef>
              <a:tabLst>
                <a:tab pos="0" algn="l"/>
              </a:tabLst>
            </a:pPr>
            <a:endParaRPr lang="en-US" sz="2200" b="0" strike="noStrike" spc="-1" dirty="0">
              <a:latin typeface="Abadi"/>
            </a:endParaRPr>
          </a:p>
          <a:p>
            <a:pPr defTabSz="914400">
              <a:lnSpc>
                <a:spcPct val="100000"/>
              </a:lnSpc>
              <a:spcBef>
                <a:spcPts val="1400"/>
              </a:spcBef>
              <a:tabLst>
                <a:tab pos="0" algn="l"/>
              </a:tabLst>
            </a:pPr>
            <a:endParaRPr lang="en-US" sz="2200" b="0" strike="noStrike" spc="-1" dirty="0">
              <a:latin typeface="Abadi"/>
            </a:endParaRPr>
          </a:p>
          <a:p>
            <a:pPr defTabSz="914400">
              <a:lnSpc>
                <a:spcPct val="100000"/>
              </a:lnSpc>
              <a:spcBef>
                <a:spcPts val="1400"/>
              </a:spcBef>
              <a:tabLst>
                <a:tab pos="0" algn="l"/>
              </a:tabLst>
            </a:pPr>
            <a:endParaRPr lang="en-US" sz="2200" b="0" strike="noStrike" spc="-1" dirty="0">
              <a:latin typeface="Abadi"/>
            </a:endParaRPr>
          </a:p>
          <a:p>
            <a:pPr defTabSz="914400">
              <a:lnSpc>
                <a:spcPct val="100000"/>
              </a:lnSpc>
              <a:spcBef>
                <a:spcPts val="1400"/>
              </a:spcBef>
              <a:tabLst>
                <a:tab pos="0" algn="l"/>
              </a:tabLst>
            </a:pPr>
            <a:endParaRPr lang="en-US" sz="2200" b="0" strike="noStrike" spc="-1" dirty="0">
              <a:latin typeface="Abadi"/>
            </a:endParaRPr>
          </a:p>
        </p:txBody>
      </p:sp>
      <p:sp>
        <p:nvSpPr>
          <p:cNvPr id="8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Methodology</a:t>
            </a:r>
            <a:endParaRPr lang="en-US" sz="4000" b="0" strike="noStrike" spc="-1">
              <a:solidFill>
                <a:srgbClr val="000000"/>
              </a:solidFill>
              <a:latin typeface="Arial"/>
            </a:endParaRPr>
          </a:p>
        </p:txBody>
      </p:sp>
      <p:sp>
        <p:nvSpPr>
          <p:cNvPr id="2" name="PlaceHolder 1"/>
          <p:cNvSpPr>
            <a:spLocks noGrp="1"/>
          </p:cNvSpPr>
          <p:nvPr>
            <p:ph type="sldNum" idx="1"/>
          </p:nvPr>
        </p:nvSpPr>
        <p:spPr/>
        <p:txBody>
          <a:bodyPr/>
          <a:lstStyle/>
          <a:p>
            <a:fld id="{89C33974-7409-424C-9848-60AEA38831AD}" type="slidenum">
              <a:t>7</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9" name="PlaceHolder 1"/>
          <p:cNvSpPr>
            <a:spLocks noGrp="1"/>
          </p:cNvSpPr>
          <p:nvPr>
            <p:ph/>
          </p:nvPr>
        </p:nvSpPr>
        <p:spPr>
          <a:xfrm>
            <a:off x="770040" y="2135520"/>
            <a:ext cx="10515240" cy="3148920"/>
          </a:xfrm>
          <a:prstGeom prst="rect">
            <a:avLst/>
          </a:prstGeom>
          <a:noFill/>
          <a:ln w="0">
            <a:noFill/>
          </a:ln>
        </p:spPr>
        <p:txBody>
          <a:bodyPr lIns="90000" tIns="45000" rIns="90000" bIns="45000" anchor="t">
            <a:noAutofit/>
          </a:bodyPr>
          <a:lstStyle/>
          <a:p>
            <a:pPr indent="0" defTabSz="914400">
              <a:lnSpc>
                <a:spcPct val="100000"/>
              </a:lnSpc>
              <a:spcBef>
                <a:spcPts val="1400"/>
              </a:spcBef>
              <a:buNone/>
            </a:pPr>
            <a:r>
              <a:rPr lang="en-US" sz="2400" b="0" strike="noStrike" spc="-1">
                <a:solidFill>
                  <a:schemeClr val="accent3">
                    <a:lumMod val="25000"/>
                  </a:schemeClr>
                </a:solidFill>
                <a:latin typeface="Abadi"/>
              </a:rPr>
              <a:t>The SpaceX launch data was gathered from an API, specifically the SpaceX REST API. The response were a list of JSON objects. These were converted into a data frame using the Python Pandas library.</a:t>
            </a:r>
            <a:endParaRPr lang="en-US" sz="2400" b="0" strike="noStrike" spc="-1">
              <a:solidFill>
                <a:schemeClr val="dk1"/>
              </a:solidFill>
              <a:latin typeface="Calibri"/>
            </a:endParaRPr>
          </a:p>
          <a:p>
            <a:pPr indent="0" defTabSz="914400">
              <a:lnSpc>
                <a:spcPct val="100000"/>
              </a:lnSpc>
              <a:spcBef>
                <a:spcPts val="1400"/>
              </a:spcBef>
              <a:buNone/>
            </a:pPr>
            <a:r>
              <a:rPr lang="en-US" sz="2400" b="0" strike="noStrike" spc="-1">
                <a:solidFill>
                  <a:schemeClr val="dk1"/>
                </a:solidFill>
                <a:latin typeface="Abadi"/>
              </a:rPr>
              <a:t>The other source for obtaining Falcon 9 Launch data was web scraping related Wiki pages. The Python BeautifulSoup package was used to web scrape some HTML tables that contain valuable Falcon 9 launch records. </a:t>
            </a:r>
            <a:endParaRPr lang="en-US" sz="2400" b="0" strike="noStrike" spc="-1">
              <a:solidFill>
                <a:schemeClr val="dk1"/>
              </a:solidFill>
              <a:latin typeface="Calibri"/>
            </a:endParaRPr>
          </a:p>
          <a:p>
            <a:pPr indent="0" defTabSz="914400">
              <a:lnSpc>
                <a:spcPct val="100000"/>
              </a:lnSpc>
              <a:buNone/>
              <a:tabLst>
                <a:tab pos="0" algn="l"/>
              </a:tabLst>
            </a:pPr>
            <a:endParaRPr lang="en-US" sz="1800" b="0" strike="noStrike" spc="-1">
              <a:solidFill>
                <a:schemeClr val="dk1"/>
              </a:solidFill>
              <a:latin typeface="Calibri"/>
            </a:endParaRPr>
          </a:p>
        </p:txBody>
      </p:sp>
      <p:sp>
        <p:nvSpPr>
          <p:cNvPr id="9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Data Collection</a:t>
            </a:r>
            <a:endParaRPr lang="en-US" sz="4000" b="0" strike="noStrike" spc="-1">
              <a:solidFill>
                <a:srgbClr val="000000"/>
              </a:solidFill>
              <a:latin typeface="Arial"/>
            </a:endParaRPr>
          </a:p>
        </p:txBody>
      </p:sp>
      <p:sp>
        <p:nvSpPr>
          <p:cNvPr id="3" name="PlaceHolder 2"/>
          <p:cNvSpPr>
            <a:spLocks noGrp="1"/>
          </p:cNvSpPr>
          <p:nvPr>
            <p:ph type="sldNum" idx="1"/>
          </p:nvPr>
        </p:nvSpPr>
        <p:spPr/>
        <p:txBody>
          <a:bodyPr/>
          <a:lstStyle/>
          <a:p>
            <a:fld id="{E3A6A397-153A-47C9-B8AB-DAFA7D728843}"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91" name="PlaceHolder 1"/>
          <p:cNvSpPr>
            <a:spLocks noGrp="1"/>
          </p:cNvSpPr>
          <p:nvPr>
            <p:ph/>
          </p:nvPr>
        </p:nvSpPr>
        <p:spPr>
          <a:xfrm>
            <a:off x="356040" y="1458000"/>
            <a:ext cx="7421040" cy="5252400"/>
          </a:xfrm>
          <a:prstGeom prst="rect">
            <a:avLst/>
          </a:prstGeom>
          <a:noFill/>
          <a:ln w="0">
            <a:noFill/>
          </a:ln>
        </p:spPr>
        <p:txBody>
          <a:bodyPr lIns="91440" tIns="45720" rIns="91440" bIns="45720" anchor="t">
            <a:normAutofit fontScale="25000" lnSpcReduction="20000"/>
          </a:bodyPr>
          <a:lstStyle/>
          <a:p>
            <a:pPr marL="228600" indent="-228600" defTabSz="914400">
              <a:lnSpc>
                <a:spcPct val="100000"/>
              </a:lnSpc>
              <a:spcBef>
                <a:spcPts val="1400"/>
              </a:spcBef>
              <a:buClr>
                <a:srgbClr val="292929"/>
              </a:buClr>
              <a:buFont typeface="Arial"/>
              <a:buChar char="•"/>
            </a:pPr>
            <a:r>
              <a:rPr lang="en-US" sz="7200" b="1" strike="noStrike" spc="-1">
                <a:solidFill>
                  <a:schemeClr val="accent3">
                    <a:lumMod val="25000"/>
                  </a:schemeClr>
                </a:solidFill>
                <a:latin typeface="Abadi"/>
              </a:rPr>
              <a:t>Data collection with SpaceX REST API calls:</a:t>
            </a:r>
            <a:endParaRPr lang="en-US" sz="72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6400" b="0" strike="noStrike" spc="-1">
                <a:solidFill>
                  <a:schemeClr val="accent3">
                    <a:lumMod val="25000"/>
                  </a:schemeClr>
                </a:solidFill>
                <a:latin typeface="Abadi"/>
              </a:rPr>
              <a:t>Identify the API and specific endpoint (e.g., `api.spacexdata.com/v4/launches/past`)</a:t>
            </a:r>
            <a:endParaRPr lang="en-US" sz="64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6400" b="0" strike="noStrike" spc="-1">
                <a:solidFill>
                  <a:schemeClr val="accent3">
                    <a:lumMod val="25000"/>
                  </a:schemeClr>
                </a:solidFill>
                <a:latin typeface="Abadi"/>
              </a:rPr>
              <a:t>Perform API Request</a:t>
            </a:r>
            <a:endParaRPr lang="en-US" sz="64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6400" b="0" strike="noStrike" spc="-1">
                <a:solidFill>
                  <a:schemeClr val="accent3">
                    <a:lumMod val="25000"/>
                  </a:schemeClr>
                </a:solidFill>
                <a:latin typeface="Abadi"/>
              </a:rPr>
              <a:t>Use the `requests` library to send a GET request to the API endpoint.</a:t>
            </a:r>
            <a:endParaRPr lang="en-US" sz="64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6400" b="0" strike="noStrike" spc="-1">
                <a:solidFill>
                  <a:schemeClr val="accent3">
                    <a:lumMod val="25000"/>
                  </a:schemeClr>
                </a:solidFill>
                <a:latin typeface="Abadi"/>
              </a:rPr>
              <a:t>Receive JSON Response in JSON format.</a:t>
            </a:r>
            <a:endParaRPr lang="en-US" sz="64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6400" b="0" strike="noStrike" spc="-1">
                <a:solidFill>
                  <a:schemeClr val="accent3">
                    <a:lumMod val="25000"/>
                  </a:schemeClr>
                </a:solidFill>
                <a:latin typeface="Abadi"/>
              </a:rPr>
              <a:t>Check Response Status: Verify status code success = 200</a:t>
            </a:r>
            <a:endParaRPr lang="en-US" sz="64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6400" b="0" strike="noStrike" spc="-1">
                <a:solidFill>
                  <a:schemeClr val="accent3">
                    <a:lumMod val="25000"/>
                  </a:schemeClr>
                </a:solidFill>
                <a:latin typeface="Abadi"/>
              </a:rPr>
              <a:t>If unsuccessful**, log the error and stop. If successful**, proceed.Extract Data**</a:t>
            </a:r>
            <a:endParaRPr lang="en-US" sz="64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6400" b="0" strike="noStrike" spc="-1">
                <a:solidFill>
                  <a:schemeClr val="accent3">
                    <a:lumMod val="25000"/>
                  </a:schemeClr>
                </a:solidFill>
                <a:latin typeface="Abadi"/>
              </a:rPr>
              <a:t>Call the `.json()`and  Normalize JSON method to parse the JSON response into Python objects and a tabular structure.</a:t>
            </a:r>
            <a:endParaRPr lang="en-US" sz="64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6400" b="0" strike="noStrike" spc="-1">
                <a:solidFill>
                  <a:schemeClr val="accent3">
                    <a:lumMod val="25000"/>
                  </a:schemeClr>
                </a:solidFill>
                <a:latin typeface="Abadi"/>
              </a:rPr>
              <a:t>Convert the normalized JSON into a Pandas DataFrame.</a:t>
            </a:r>
            <a:endParaRPr lang="en-US" sz="64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6400" b="0" strike="noStrike" spc="-1">
                <a:solidFill>
                  <a:schemeClr val="accent3">
                    <a:lumMod val="25000"/>
                  </a:schemeClr>
                </a:solidFill>
                <a:latin typeface="Abadi"/>
              </a:rPr>
              <a:t>Inspect &amp; Store Data</a:t>
            </a:r>
            <a:endParaRPr lang="en-US" sz="6400" b="0" strike="noStrike" spc="-1">
              <a:solidFill>
                <a:schemeClr val="dk1"/>
              </a:solidFill>
              <a:latin typeface="Calibri"/>
            </a:endParaRPr>
          </a:p>
          <a:p>
            <a:pPr marL="228600" indent="-228600" defTabSz="914400">
              <a:lnSpc>
                <a:spcPct val="100000"/>
              </a:lnSpc>
              <a:spcBef>
                <a:spcPts val="1400"/>
              </a:spcBef>
              <a:buClr>
                <a:srgbClr val="292929"/>
              </a:buClr>
              <a:buFont typeface="Arial"/>
              <a:buChar char="•"/>
            </a:pPr>
            <a:r>
              <a:rPr lang="en-US" sz="4000" b="0" strike="noStrike" spc="-1">
                <a:solidFill>
                  <a:schemeClr val="accent3">
                    <a:lumMod val="25000"/>
                  </a:schemeClr>
                </a:solidFill>
                <a:latin typeface="Abadi"/>
              </a:rPr>
              <a:t>GitHub repo</a:t>
            </a:r>
            <a:endParaRPr lang="en-US" sz="4000" b="0" strike="noStrike" spc="-1">
              <a:solidFill>
                <a:schemeClr val="dk1"/>
              </a:solidFill>
              <a:latin typeface="Calibri"/>
            </a:endParaRPr>
          </a:p>
          <a:p>
            <a:pPr marL="685800" lvl="1" indent="-228600" defTabSz="914400">
              <a:lnSpc>
                <a:spcPct val="100000"/>
              </a:lnSpc>
              <a:spcBef>
                <a:spcPts val="1400"/>
              </a:spcBef>
              <a:buClr>
                <a:srgbClr val="292929"/>
              </a:buClr>
              <a:buFont typeface="Arial"/>
              <a:buChar char="•"/>
            </a:pPr>
            <a:r>
              <a:rPr lang="en-US" sz="4000" b="0" u="sng" strike="noStrike" spc="-1">
                <a:solidFill>
                  <a:schemeClr val="accent3">
                    <a:lumMod val="25000"/>
                  </a:schemeClr>
                </a:solidFill>
                <a:uFillTx/>
                <a:latin typeface="Abadi"/>
                <a:hlinkClick r:id="rId4"/>
              </a:rPr>
              <a:t>https://github.com/RolfChung/Interactive_Vis_SpaceX/blob/main/jupyter-labs-spacex-data-collection-api.ipynbäö##ä</a:t>
            </a:r>
            <a:endParaRPr lang="en-US" sz="4000" b="0" strike="noStrike" spc="-1">
              <a:solidFill>
                <a:schemeClr val="dk1"/>
              </a:solidFill>
              <a:latin typeface="Calibri"/>
            </a:endParaRPr>
          </a:p>
          <a:p>
            <a:pPr indent="0" defTabSz="914400">
              <a:lnSpc>
                <a:spcPct val="100000"/>
              </a:lnSpc>
              <a:spcBef>
                <a:spcPts val="1400"/>
              </a:spcBef>
              <a:buNone/>
            </a:pPr>
            <a:endParaRPr lang="en-US" sz="2800" b="0" strike="noStrike" spc="-1">
              <a:solidFill>
                <a:schemeClr val="dk1"/>
              </a:solidFill>
              <a:latin typeface="Calibri"/>
            </a:endParaRPr>
          </a:p>
        </p:txBody>
      </p:sp>
      <p:sp>
        <p:nvSpPr>
          <p:cNvPr id="9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1506" lnSpcReduction="10000"/>
          </a:bodyPr>
          <a:lstStyle/>
          <a:p>
            <a:pPr defTabSz="914400">
              <a:lnSpc>
                <a:spcPct val="90000"/>
              </a:lnSpc>
            </a:pPr>
            <a:r>
              <a:rPr lang="en-US" sz="4000" b="0" strike="noStrike" spc="-1">
                <a:solidFill>
                  <a:srgbClr val="0B49CB"/>
                </a:solidFill>
                <a:latin typeface="Abadi"/>
                <a:ea typeface="IBM Plex Mono SemiBold"/>
              </a:rPr>
              <a:t>Data Collection – SpaceX API</a:t>
            </a:r>
            <a:endParaRPr lang="en-US" sz="4000" b="0" strike="noStrike" spc="-1">
              <a:solidFill>
                <a:srgbClr val="000000"/>
              </a:solidFill>
              <a:latin typeface="Arial"/>
            </a:endParaRPr>
          </a:p>
        </p:txBody>
      </p:sp>
      <p:sp>
        <p:nvSpPr>
          <p:cNvPr id="93" name="Abgerundetes Rechteck 6"/>
          <p:cNvSpPr/>
          <p:nvPr/>
        </p:nvSpPr>
        <p:spPr>
          <a:xfrm>
            <a:off x="8304480" y="1456200"/>
            <a:ext cx="2218680" cy="8056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Calibri"/>
              </a:rPr>
              <a:t>Start</a:t>
            </a:r>
            <a:endParaRPr lang="en-US" sz="1800" b="0" strike="noStrike" spc="-1">
              <a:solidFill>
                <a:srgbClr val="000000"/>
              </a:solidFill>
              <a:latin typeface="Arial"/>
            </a:endParaRPr>
          </a:p>
          <a:p>
            <a:pPr algn="ctr" defTabSz="914400">
              <a:lnSpc>
                <a:spcPct val="100000"/>
              </a:lnSpc>
            </a:pPr>
            <a:r>
              <a:rPr lang="en-US" sz="1800" b="0" strike="noStrike" spc="-1">
                <a:solidFill>
                  <a:schemeClr val="dk1"/>
                </a:solidFill>
                <a:latin typeface="Calibri"/>
              </a:rPr>
              <a:t>Define data source</a:t>
            </a:r>
            <a:endParaRPr lang="en-US" sz="1800" b="0" strike="noStrike" spc="-1">
              <a:solidFill>
                <a:srgbClr val="000000"/>
              </a:solidFill>
              <a:latin typeface="Arial"/>
            </a:endParaRPr>
          </a:p>
        </p:txBody>
      </p:sp>
      <p:sp>
        <p:nvSpPr>
          <p:cNvPr id="94" name="Abgerundetes Rechteck 7"/>
          <p:cNvSpPr/>
          <p:nvPr/>
        </p:nvSpPr>
        <p:spPr>
          <a:xfrm>
            <a:off x="8304480" y="2511360"/>
            <a:ext cx="2218680" cy="8056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Calibri"/>
              </a:rPr>
              <a:t>Perform API request</a:t>
            </a:r>
            <a:endParaRPr lang="en-US" sz="1800" b="0" strike="noStrike" spc="-1">
              <a:solidFill>
                <a:srgbClr val="000000"/>
              </a:solidFill>
              <a:latin typeface="Arial"/>
            </a:endParaRPr>
          </a:p>
          <a:p>
            <a:pPr algn="ctr" defTabSz="914400">
              <a:lnSpc>
                <a:spcPct val="100000"/>
              </a:lnSpc>
            </a:pPr>
            <a:r>
              <a:rPr lang="en-US" sz="1800" b="0" strike="noStrike" spc="-1">
                <a:solidFill>
                  <a:schemeClr val="dk1"/>
                </a:solidFill>
                <a:latin typeface="Calibri"/>
              </a:rPr>
              <a:t>Get JSON Response</a:t>
            </a:r>
            <a:endParaRPr lang="en-US" sz="1800" b="0" strike="noStrike" spc="-1">
              <a:solidFill>
                <a:srgbClr val="000000"/>
              </a:solidFill>
              <a:latin typeface="Arial"/>
            </a:endParaRPr>
          </a:p>
        </p:txBody>
      </p:sp>
      <p:sp>
        <p:nvSpPr>
          <p:cNvPr id="95" name="Abgerundetes Rechteck 8"/>
          <p:cNvSpPr/>
          <p:nvPr/>
        </p:nvSpPr>
        <p:spPr>
          <a:xfrm>
            <a:off x="8317080" y="3583800"/>
            <a:ext cx="1691640" cy="8056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Calibri"/>
              </a:rPr>
              <a:t>Check Status</a:t>
            </a:r>
            <a:endParaRPr lang="en-US" sz="1800" b="0" strike="noStrike" spc="-1">
              <a:solidFill>
                <a:srgbClr val="000000"/>
              </a:solidFill>
              <a:latin typeface="Arial"/>
            </a:endParaRPr>
          </a:p>
        </p:txBody>
      </p:sp>
      <p:sp>
        <p:nvSpPr>
          <p:cNvPr id="96" name="Abgerundetes Rechteck 9"/>
          <p:cNvSpPr/>
          <p:nvPr/>
        </p:nvSpPr>
        <p:spPr>
          <a:xfrm>
            <a:off x="8304480" y="4641120"/>
            <a:ext cx="2218680" cy="8056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Calibri"/>
              </a:rPr>
              <a:t>Extract Data</a:t>
            </a:r>
            <a:endParaRPr lang="en-US" sz="1800" b="0" strike="noStrike" spc="-1">
              <a:solidFill>
                <a:srgbClr val="000000"/>
              </a:solidFill>
              <a:latin typeface="Arial"/>
            </a:endParaRPr>
          </a:p>
        </p:txBody>
      </p:sp>
      <p:sp>
        <p:nvSpPr>
          <p:cNvPr id="97" name="Abgerundetes Rechteck 10"/>
          <p:cNvSpPr/>
          <p:nvPr/>
        </p:nvSpPr>
        <p:spPr>
          <a:xfrm>
            <a:off x="8317080" y="5813640"/>
            <a:ext cx="2218680" cy="805680"/>
          </a:xfrm>
          <a:prstGeom prst="roundRect">
            <a:avLst>
              <a:gd name="adj" fmla="val 16667"/>
            </a:avLst>
          </a:prstGeom>
          <a:solidFill>
            <a:srgbClr val="FFFF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chemeClr val="dk1"/>
                </a:solidFill>
                <a:latin typeface="Calibri"/>
              </a:rPr>
              <a:t>Json to Pandas</a:t>
            </a:r>
            <a:endParaRPr lang="en-US" sz="1800" b="0" strike="noStrike" spc="-1">
              <a:solidFill>
                <a:srgbClr val="000000"/>
              </a:solidFill>
              <a:latin typeface="Arial"/>
            </a:endParaRPr>
          </a:p>
        </p:txBody>
      </p:sp>
      <p:sp>
        <p:nvSpPr>
          <p:cNvPr id="98" name="Ellipse 11"/>
          <p:cNvSpPr/>
          <p:nvPr/>
        </p:nvSpPr>
        <p:spPr>
          <a:xfrm>
            <a:off x="10523520" y="3458160"/>
            <a:ext cx="1146600" cy="105696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600" b="1" strike="noStrike" spc="-1">
                <a:solidFill>
                  <a:schemeClr val="lt1"/>
                </a:solidFill>
                <a:latin typeface="Calibri"/>
              </a:rPr>
              <a:t>Fail</a:t>
            </a:r>
            <a:endParaRPr lang="en-US" sz="1600" b="0" strike="noStrike" spc="-1">
              <a:solidFill>
                <a:srgbClr val="FFFFFF"/>
              </a:solidFill>
              <a:latin typeface="Arial"/>
            </a:endParaRPr>
          </a:p>
          <a:p>
            <a:pPr algn="ctr" defTabSz="914400">
              <a:lnSpc>
                <a:spcPct val="100000"/>
              </a:lnSpc>
            </a:pPr>
            <a:r>
              <a:rPr lang="en-US" sz="1600" b="1" strike="noStrike" spc="-1">
                <a:solidFill>
                  <a:schemeClr val="lt1"/>
                </a:solidFill>
                <a:latin typeface="Calibri"/>
              </a:rPr>
              <a:t>code: 200</a:t>
            </a:r>
            <a:endParaRPr lang="en-US" sz="1600" b="0" strike="noStrike" spc="-1">
              <a:solidFill>
                <a:srgbClr val="FFFFFF"/>
              </a:solidFill>
              <a:latin typeface="Arial"/>
            </a:endParaRPr>
          </a:p>
        </p:txBody>
      </p:sp>
      <p:cxnSp>
        <p:nvCxnSpPr>
          <p:cNvPr id="99" name="Gerade Verbindung mit Pfeil 13"/>
          <p:cNvCxnSpPr>
            <a:stCxn id="95" idx="3"/>
            <a:endCxn id="98" idx="2"/>
          </p:cNvCxnSpPr>
          <p:nvPr/>
        </p:nvCxnSpPr>
        <p:spPr>
          <a:xfrm>
            <a:off x="10008720" y="3986640"/>
            <a:ext cx="515160" cy="360"/>
          </a:xfrm>
          <a:prstGeom prst="straightConnector1">
            <a:avLst/>
          </a:prstGeom>
          <a:ln w="44450">
            <a:solidFill>
              <a:srgbClr val="4472C4"/>
            </a:solidFill>
            <a:tailEnd type="triangle" w="med" len="med"/>
          </a:ln>
        </p:spPr>
      </p:cxnSp>
      <p:cxnSp>
        <p:nvCxnSpPr>
          <p:cNvPr id="100" name="Gewinkelter Verbinder 15"/>
          <p:cNvCxnSpPr>
            <a:stCxn id="98" idx="6"/>
            <a:endCxn id="94" idx="3"/>
          </p:cNvCxnSpPr>
          <p:nvPr/>
        </p:nvCxnSpPr>
        <p:spPr>
          <a:xfrm flipH="1" flipV="1">
            <a:off x="10523160" y="2914200"/>
            <a:ext cx="1147320" cy="1072800"/>
          </a:xfrm>
          <a:prstGeom prst="bentConnector3">
            <a:avLst>
              <a:gd name="adj1" fmla="val -19930"/>
            </a:avLst>
          </a:prstGeom>
          <a:ln w="44450">
            <a:solidFill>
              <a:srgbClr val="4472C4"/>
            </a:solidFill>
            <a:tailEnd type="triangle" w="med" len="med"/>
          </a:ln>
        </p:spPr>
      </p:cxnSp>
      <p:cxnSp>
        <p:nvCxnSpPr>
          <p:cNvPr id="101" name="Gewinkelter Verbinder 25"/>
          <p:cNvCxnSpPr>
            <a:endCxn id="94" idx="1"/>
          </p:cNvCxnSpPr>
          <p:nvPr/>
        </p:nvCxnSpPr>
        <p:spPr>
          <a:xfrm rot="10800000" flipV="1">
            <a:off x="8304120" y="1865160"/>
            <a:ext cx="6480" cy="1049400"/>
          </a:xfrm>
          <a:prstGeom prst="bentConnector3">
            <a:avLst>
              <a:gd name="adj1" fmla="val 64705"/>
            </a:avLst>
          </a:prstGeom>
          <a:ln w="44450">
            <a:solidFill>
              <a:srgbClr val="4472C4"/>
            </a:solidFill>
            <a:tailEnd type="triangle" w="med" len="med"/>
          </a:ln>
        </p:spPr>
      </p:cxnSp>
      <p:cxnSp>
        <p:nvCxnSpPr>
          <p:cNvPr id="102" name="Gewinkelter Verbinder 43"/>
          <p:cNvCxnSpPr>
            <a:stCxn id="94" idx="1"/>
            <a:endCxn id="95" idx="1"/>
          </p:cNvCxnSpPr>
          <p:nvPr/>
        </p:nvCxnSpPr>
        <p:spPr>
          <a:xfrm rot="10800000" flipH="1" flipV="1">
            <a:off x="8304120" y="2913840"/>
            <a:ext cx="12960" cy="1072800"/>
          </a:xfrm>
          <a:prstGeom prst="bentConnector3">
            <a:avLst>
              <a:gd name="adj1" fmla="val -3631428"/>
            </a:avLst>
          </a:prstGeom>
          <a:ln w="44450">
            <a:solidFill>
              <a:srgbClr val="4472C4"/>
            </a:solidFill>
            <a:tailEnd type="triangle" w="med" len="med"/>
          </a:ln>
        </p:spPr>
      </p:cxnSp>
      <p:cxnSp>
        <p:nvCxnSpPr>
          <p:cNvPr id="103" name="Gewinkelter Verbinder 48"/>
          <p:cNvCxnSpPr>
            <a:stCxn id="95" idx="1"/>
            <a:endCxn id="96" idx="1"/>
          </p:cNvCxnSpPr>
          <p:nvPr/>
        </p:nvCxnSpPr>
        <p:spPr>
          <a:xfrm rot="10800000" flipV="1">
            <a:off x="8304120" y="3986280"/>
            <a:ext cx="12960" cy="1057680"/>
          </a:xfrm>
          <a:prstGeom prst="bentConnector3">
            <a:avLst>
              <a:gd name="adj1" fmla="val 3854285"/>
            </a:avLst>
          </a:prstGeom>
          <a:ln w="44450">
            <a:solidFill>
              <a:srgbClr val="4472C4"/>
            </a:solidFill>
            <a:tailEnd type="triangle" w="med" len="med"/>
          </a:ln>
        </p:spPr>
      </p:cxnSp>
      <p:cxnSp>
        <p:nvCxnSpPr>
          <p:cNvPr id="104" name="Gewinkelter Verbinder 51"/>
          <p:cNvCxnSpPr>
            <a:stCxn id="96" idx="1"/>
            <a:endCxn id="97" idx="1"/>
          </p:cNvCxnSpPr>
          <p:nvPr/>
        </p:nvCxnSpPr>
        <p:spPr>
          <a:xfrm rot="10800000" flipH="1" flipV="1">
            <a:off x="8304120" y="5043600"/>
            <a:ext cx="12960" cy="1172880"/>
          </a:xfrm>
          <a:prstGeom prst="bentConnector3">
            <a:avLst>
              <a:gd name="adj1" fmla="val -3754285"/>
            </a:avLst>
          </a:prstGeom>
          <a:ln w="44450">
            <a:solidFill>
              <a:srgbClr val="4472C4"/>
            </a:solidFill>
            <a:tailEnd type="triangle" w="med" len="med"/>
          </a:ln>
        </p:spPr>
      </p:cxnSp>
      <p:cxnSp>
        <p:nvCxnSpPr>
          <p:cNvPr id="105" name="Gewinkelter Verbinder 55"/>
          <p:cNvCxnSpPr>
            <a:stCxn id="94" idx="3"/>
            <a:endCxn id="93" idx="3"/>
          </p:cNvCxnSpPr>
          <p:nvPr/>
        </p:nvCxnSpPr>
        <p:spPr>
          <a:xfrm rot="16200000">
            <a:off x="9995760" y="2386440"/>
            <a:ext cx="1055520" cy="360"/>
          </a:xfrm>
          <a:prstGeom prst="bentConnector3">
            <a:avLst>
              <a:gd name="adj1" fmla="val 0"/>
            </a:avLst>
          </a:prstGeom>
          <a:ln w="44450">
            <a:solidFill>
              <a:srgbClr val="4472C4"/>
            </a:solidFill>
            <a:prstDash val="sysDot"/>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4.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4980</Words>
  <Application>Microsoft Office PowerPoint</Application>
  <PresentationFormat>Breitbild</PresentationFormat>
  <Paragraphs>474</Paragraphs>
  <Slides>59</Slides>
  <Notes>10</Notes>
  <HiddenSlides>0</HiddenSlides>
  <MMClips>0</MMClips>
  <ScaleCrop>false</ScaleCrop>
  <HeadingPairs>
    <vt:vector size="6" baseType="variant">
      <vt:variant>
        <vt:lpstr>Verwendete Schriftarten</vt:lpstr>
      </vt:variant>
      <vt:variant>
        <vt:i4>12</vt:i4>
      </vt:variant>
      <vt:variant>
        <vt:lpstr>Design</vt:lpstr>
      </vt:variant>
      <vt:variant>
        <vt:i4>13</vt:i4>
      </vt:variant>
      <vt:variant>
        <vt:lpstr>Folientitel</vt:lpstr>
      </vt:variant>
      <vt:variant>
        <vt:i4>59</vt:i4>
      </vt:variant>
    </vt:vector>
  </HeadingPairs>
  <TitlesOfParts>
    <vt:vector size="84" baseType="lpstr">
      <vt:lpstr>Microsoft YaHei</vt:lpstr>
      <vt:lpstr>Abadi</vt:lpstr>
      <vt:lpstr>Arial</vt:lpstr>
      <vt:lpstr>Calibri</vt:lpstr>
      <vt:lpstr>Calibri Light</vt:lpstr>
      <vt:lpstr>DejaVu Sans</vt:lpstr>
      <vt:lpstr>IBM Plex Mono SemiBold</vt:lpstr>
      <vt:lpstr>Liberation Mono;Courier New;DejaVu Sans Mono;Lucida Sans Typewriter</vt:lpstr>
      <vt:lpstr>SF Pro</vt:lpstr>
      <vt:lpstr>Symbol</vt:lpstr>
      <vt:lpstr>Times New Roman</vt:lpstr>
      <vt:lpstr>Wingdings</vt:lpstr>
      <vt:lpstr>Custom Design</vt:lpstr>
      <vt:lpstr>Custom Design</vt:lpstr>
      <vt:lpstr>Custom Design</vt:lpstr>
      <vt:lpstr>Custom Design</vt:lpstr>
      <vt:lpstr>Custom Design</vt:lpstr>
      <vt:lpstr>Custom Design</vt:lpstr>
      <vt:lpstr>Custom Design</vt:lpstr>
      <vt:lpstr>Custom Design</vt:lpstr>
      <vt:lpstr>Custom Design</vt:lpstr>
      <vt:lpstr>Custom Design</vt:lpstr>
      <vt:lpstr>Custom Design</vt:lpstr>
      <vt:lpstr>Custom Design</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subject/>
  <dc:creator>YAN Luo</dc:creator>
  <dc:description/>
  <cp:lastModifiedBy>rolf chung</cp:lastModifiedBy>
  <cp:revision>313</cp:revision>
  <dcterms:created xsi:type="dcterms:W3CDTF">2021-04-29T18:58:34Z</dcterms:created>
  <dcterms:modified xsi:type="dcterms:W3CDTF">2025-06-04T12:58:18Z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8</vt:i4>
  </property>
  <property fmtid="{D5CDD505-2E9C-101B-9397-08002B2CF9AE}" pid="4" name="PresentationFormat">
    <vt:lpwstr>Breitbild</vt:lpwstr>
  </property>
  <property fmtid="{D5CDD505-2E9C-101B-9397-08002B2CF9AE}" pid="5" name="Slides">
    <vt:i4>53</vt:i4>
  </property>
</Properties>
</file>